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991843cb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3991843cb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3991843cb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3991843cb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b52b15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7b52b15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b52b15e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b52b15e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7b52b15e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7b52b15e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7b52b15e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7b52b15e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7b52b15e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7b52b15e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d17b7b259674c8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d17b7b259674c8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991843cb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991843cb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Font typeface="Merriweather"/>
              <a:buNone/>
              <a:defRPr sz="8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None/>
              <a:defRPr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 sz="13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Merriweather"/>
              <a:buChar char="○"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Merriweather"/>
              <a:buChar char="■"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Char char="●"/>
              <a:defRPr sz="1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"/>
              <a:buChar char="○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"/>
              <a:buChar char="■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"/>
              <a:buChar char="●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"/>
              <a:buChar char="○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"/>
              <a:buChar char="■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"/>
              <a:buChar char="●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"/>
              <a:buChar char="○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erriweather"/>
              <a:buChar char="■"/>
              <a:def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MigYYKlttV8?t=125" TargetMode="External"/><Relationship Id="rId4" Type="http://schemas.openxmlformats.org/officeDocument/2006/relationships/hyperlink" Target="https://youtu.be/cau8wByp4xw?t=315" TargetMode="External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sRfpkbZFH9Q?t=210" TargetMode="External"/><Relationship Id="rId4" Type="http://schemas.openxmlformats.org/officeDocument/2006/relationships/hyperlink" Target="https://youtu.be/SzzOyzyVkGw?t=159" TargetMode="External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znxQ_Qi8zsQ?t=46" TargetMode="External"/><Relationship Id="rId4" Type="http://schemas.openxmlformats.org/officeDocument/2006/relationships/hyperlink" Target="https://youtu.be/_sVHTRJ4T_U?t=59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TAq_QkB9hW8?t=154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amazon.com/Power-People-Joe-Henderson/dp/B000NJL08E" TargetMode="External"/><Relationship Id="rId4" Type="http://schemas.openxmlformats.org/officeDocument/2006/relationships/hyperlink" Target="https://outlet.historicimages.com/products/mva30143" TargetMode="External"/><Relationship Id="rId10" Type="http://schemas.openxmlformats.org/officeDocument/2006/relationships/hyperlink" Target="https://en.wikipedia.org/wiki/Black_Narcissus_(Joe_Henderson_album)" TargetMode="External"/><Relationship Id="rId9" Type="http://schemas.openxmlformats.org/officeDocument/2006/relationships/hyperlink" Target="https://en.wikipedia.org/wiki/Power_to_the_People_(Joe_Henderson_album)" TargetMode="External"/><Relationship Id="rId5" Type="http://schemas.openxmlformats.org/officeDocument/2006/relationships/hyperlink" Target="http://sonnyrollins.com/biography/" TargetMode="External"/><Relationship Id="rId6" Type="http://schemas.openxmlformats.org/officeDocument/2006/relationships/hyperlink" Target="https://en.wikipedia.org/wiki/Joe_Henderson" TargetMode="External"/><Relationship Id="rId7" Type="http://schemas.openxmlformats.org/officeDocument/2006/relationships/hyperlink" Target="https://www.npr.org/templates/story/story.php?storyId=9804738" TargetMode="External"/><Relationship Id="rId8" Type="http://schemas.openxmlformats.org/officeDocument/2006/relationships/hyperlink" Target="https://libres.uncg.edu/ir/uncg/f/umi-uncg-16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4791900" y="1578400"/>
            <a:ext cx="40548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Power to the People</a:t>
            </a:r>
            <a:endParaRPr b="1"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Joe Henderson, 1969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37600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Peter Howarth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00" y="544300"/>
            <a:ext cx="4054899" cy="405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823850" y="3175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on Joe (1937-2001)</a:t>
            </a:r>
            <a:endParaRPr/>
          </a:p>
        </p:txBody>
      </p:sp>
      <p:sp>
        <p:nvSpPr>
          <p:cNvPr id="142" name="Google Shape;142;p14"/>
          <p:cNvSpPr txBox="1"/>
          <p:nvPr>
            <p:ph idx="4294967295" type="body"/>
          </p:nvPr>
        </p:nvSpPr>
        <p:spPr>
          <a:xfrm>
            <a:off x="366650" y="1338950"/>
            <a:ext cx="5619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From Lima, Ohio</a:t>
            </a:r>
            <a:endParaRPr sz="14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Encouraged by his parents and brother to study music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Early musical interests included drums, piano, saxophone and composition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Spent two years in US Army (1960-62)</a:t>
            </a:r>
            <a:endParaRPr sz="14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Upon discharge, moved to New York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Most known for records with Blue Note from 1963-68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Also appeared on other significant records for record label</a:t>
            </a:r>
            <a:endParaRPr sz="14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Horace Silver’s </a:t>
            </a:r>
            <a:r>
              <a:rPr i="1" lang="en" sz="1400">
                <a:solidFill>
                  <a:schemeClr val="lt2"/>
                </a:solidFill>
              </a:rPr>
              <a:t>Song for My Father</a:t>
            </a:r>
            <a:endParaRPr i="1" sz="1400"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Herbie Hancock’s </a:t>
            </a:r>
            <a:r>
              <a:rPr i="1" lang="en" sz="1400">
                <a:solidFill>
                  <a:schemeClr val="lt2"/>
                </a:solidFill>
              </a:rPr>
              <a:t>The Prisoner</a:t>
            </a:r>
            <a:endParaRPr i="1" sz="1400">
              <a:solidFill>
                <a:schemeClr val="lt2"/>
              </a:solidFill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450" y="1262750"/>
            <a:ext cx="2776751" cy="3501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823850" y="3175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Album</a:t>
            </a:r>
            <a:endParaRPr/>
          </a:p>
        </p:txBody>
      </p:sp>
      <p:sp>
        <p:nvSpPr>
          <p:cNvPr id="149" name="Google Shape;149;p15"/>
          <p:cNvSpPr txBox="1"/>
          <p:nvPr>
            <p:ph idx="4294967295" type="body"/>
          </p:nvPr>
        </p:nvSpPr>
        <p:spPr>
          <a:xfrm>
            <a:off x="366650" y="1262750"/>
            <a:ext cx="5619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Musicians: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Joe Henderson: </a:t>
            </a:r>
            <a:r>
              <a:rPr lang="en" sz="1400">
                <a:solidFill>
                  <a:schemeClr val="dk2"/>
                </a:solidFill>
              </a:rPr>
              <a:t>tenor sax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Mike Lawrence:  </a:t>
            </a:r>
            <a:r>
              <a:rPr lang="en" sz="1400">
                <a:solidFill>
                  <a:schemeClr val="dk2"/>
                </a:solidFill>
              </a:rPr>
              <a:t>trumpet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Herbie Hancock: </a:t>
            </a:r>
            <a:r>
              <a:rPr lang="en" sz="1400">
                <a:solidFill>
                  <a:schemeClr val="dk2"/>
                </a:solidFill>
              </a:rPr>
              <a:t>piano, electric piano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Ron Carter: </a:t>
            </a:r>
            <a:r>
              <a:rPr lang="en" sz="1400">
                <a:solidFill>
                  <a:schemeClr val="dk2"/>
                </a:solidFill>
              </a:rPr>
              <a:t>bass, electric bass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Jack DeJohnette: </a:t>
            </a:r>
            <a:r>
              <a:rPr lang="en" sz="1400">
                <a:solidFill>
                  <a:schemeClr val="dk2"/>
                </a:solidFill>
              </a:rPr>
              <a:t>drums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150" name="Google Shape;150;p15"/>
          <p:cNvSpPr txBox="1"/>
          <p:nvPr>
            <p:ph idx="4294967295" type="body"/>
          </p:nvPr>
        </p:nvSpPr>
        <p:spPr>
          <a:xfrm>
            <a:off x="4572000" y="1192350"/>
            <a:ext cx="4335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Track List</a:t>
            </a:r>
            <a:r>
              <a:rPr b="1" lang="en" sz="1400"/>
              <a:t>: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Black Narcissus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Afro-Centric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Opus One-Point-Five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Isotope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Power to the People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Lazy Afternoon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 sz="1400">
                <a:solidFill>
                  <a:schemeClr val="lt2"/>
                </a:solidFill>
              </a:rPr>
              <a:t>Foresight and Afterthought (An Impromptu Suite in Three Movements</a:t>
            </a:r>
            <a:endParaRPr sz="1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idx="4294967295" type="body"/>
          </p:nvPr>
        </p:nvSpPr>
        <p:spPr>
          <a:xfrm>
            <a:off x="366650" y="376000"/>
            <a:ext cx="5619600" cy="20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Black Narcissus </a:t>
            </a:r>
            <a:r>
              <a:rPr b="1" lang="en" sz="1800" u="sng">
                <a:solidFill>
                  <a:schemeClr val="lt2"/>
                </a:solidFill>
                <a:hlinkClick r:id="rId3"/>
              </a:rPr>
              <a:t>(2:05 - 2:42)</a:t>
            </a:r>
            <a:endParaRPr b="1" sz="18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s</a:t>
            </a:r>
            <a:r>
              <a:rPr lang="en" sz="1400">
                <a:solidFill>
                  <a:schemeClr val="dk2"/>
                </a:solidFill>
              </a:rPr>
              <a:t>hift in tonal centers, from Amin7 to Cmin7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u</a:t>
            </a:r>
            <a:r>
              <a:rPr lang="en" sz="1400">
                <a:solidFill>
                  <a:schemeClr val="dk2"/>
                </a:solidFill>
              </a:rPr>
              <a:t>se of the Dorian Mode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s</a:t>
            </a:r>
            <a:r>
              <a:rPr lang="en" sz="1400">
                <a:solidFill>
                  <a:schemeClr val="dk2"/>
                </a:solidFill>
              </a:rPr>
              <a:t>moother, more reserved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t</a:t>
            </a:r>
            <a:r>
              <a:rPr lang="en" sz="1400">
                <a:solidFill>
                  <a:schemeClr val="dk2"/>
                </a:solidFill>
              </a:rPr>
              <a:t>itle of a future album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156" name="Google Shape;156;p16"/>
          <p:cNvSpPr txBox="1"/>
          <p:nvPr>
            <p:ph idx="4294967295" type="body"/>
          </p:nvPr>
        </p:nvSpPr>
        <p:spPr>
          <a:xfrm>
            <a:off x="366650" y="2631600"/>
            <a:ext cx="5619600" cy="20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Afro-Centric </a:t>
            </a:r>
            <a:r>
              <a:rPr b="1" lang="en" sz="1800" u="sng">
                <a:solidFill>
                  <a:schemeClr val="lt2"/>
                </a:solidFill>
                <a:hlinkClick r:id="rId4"/>
              </a:rPr>
              <a:t>(5:15 - 5:55)</a:t>
            </a:r>
            <a:endParaRPr b="1" sz="18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Hancock’s solo highlights the track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p</a:t>
            </a:r>
            <a:r>
              <a:rPr lang="en" sz="1400">
                <a:solidFill>
                  <a:schemeClr val="dk2"/>
                </a:solidFill>
              </a:rPr>
              <a:t>rominent usage of trumpet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pic>
        <p:nvPicPr>
          <p:cNvPr descr="Image result for black narcissus album joe henderson" id="157" name="Google Shape;15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275" y="945288"/>
            <a:ext cx="3267775" cy="32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idx="4294967295" type="body"/>
          </p:nvPr>
        </p:nvSpPr>
        <p:spPr>
          <a:xfrm>
            <a:off x="366650" y="376000"/>
            <a:ext cx="5619600" cy="20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Opus One-Point-Five</a:t>
            </a:r>
            <a:r>
              <a:rPr b="1" lang="en" sz="1800"/>
              <a:t> </a:t>
            </a:r>
            <a:r>
              <a:rPr b="1" lang="en" sz="1800" u="sng">
                <a:solidFill>
                  <a:schemeClr val="lt2"/>
                </a:solidFill>
                <a:hlinkClick r:id="rId3"/>
              </a:rPr>
              <a:t>(3:30 - 3:51)</a:t>
            </a:r>
            <a:endParaRPr b="1" sz="18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completely acoustic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lots of tonal shifts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163" name="Google Shape;163;p17"/>
          <p:cNvSpPr txBox="1"/>
          <p:nvPr>
            <p:ph idx="4294967295" type="body"/>
          </p:nvPr>
        </p:nvSpPr>
        <p:spPr>
          <a:xfrm>
            <a:off x="366650" y="2631600"/>
            <a:ext cx="5619600" cy="20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Isotope</a:t>
            </a:r>
            <a:r>
              <a:rPr b="1" lang="en" sz="1800"/>
              <a:t> </a:t>
            </a:r>
            <a:r>
              <a:rPr b="1" lang="en" sz="1800" u="sng">
                <a:solidFill>
                  <a:schemeClr val="lt2"/>
                </a:solidFill>
                <a:hlinkClick r:id="rId4"/>
              </a:rPr>
              <a:t>(2:39 - 3:18)</a:t>
            </a:r>
            <a:endParaRPr b="1" sz="18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straight bop, shows influence from Sonny Rollins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included in widely-acclaimed </a:t>
            </a:r>
            <a:r>
              <a:rPr i="1" lang="en" sz="1400">
                <a:solidFill>
                  <a:schemeClr val="dk2"/>
                </a:solidFill>
              </a:rPr>
              <a:t>The State of the Tenor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pic>
        <p:nvPicPr>
          <p:cNvPr descr="Related image" id="164" name="Google Shape;16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3850" y="845450"/>
            <a:ext cx="3097425" cy="34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idx="4294967295" type="body"/>
          </p:nvPr>
        </p:nvSpPr>
        <p:spPr>
          <a:xfrm>
            <a:off x="366650" y="376000"/>
            <a:ext cx="5619600" cy="20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Power to the People</a:t>
            </a:r>
            <a:r>
              <a:rPr b="1" lang="en" sz="1800"/>
              <a:t> </a:t>
            </a:r>
            <a:r>
              <a:rPr b="1" lang="en" sz="1800" u="sng">
                <a:solidFill>
                  <a:schemeClr val="lt2"/>
                </a:solidFill>
                <a:hlinkClick r:id="rId3"/>
              </a:rPr>
              <a:t>(0:46 - 1:23)</a:t>
            </a:r>
            <a:endParaRPr b="1" sz="18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similar in style to “Afro-Centric”</a:t>
            </a:r>
            <a:endParaRPr sz="14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more urgent-sounding</a:t>
            </a:r>
            <a:endParaRPr sz="14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a cry for change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170" name="Google Shape;170;p18"/>
          <p:cNvSpPr txBox="1"/>
          <p:nvPr>
            <p:ph idx="4294967295" type="body"/>
          </p:nvPr>
        </p:nvSpPr>
        <p:spPr>
          <a:xfrm>
            <a:off x="366650" y="2631600"/>
            <a:ext cx="5619600" cy="20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Lazy Afternoon </a:t>
            </a:r>
            <a:r>
              <a:rPr b="1" lang="en" sz="1800" u="sng">
                <a:solidFill>
                  <a:schemeClr val="lt2"/>
                </a:solidFill>
                <a:hlinkClick r:id="rId4"/>
              </a:rPr>
              <a:t>(0:59 - 1:36)</a:t>
            </a:r>
            <a:endParaRPr b="1" sz="18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a standard, the only featured on the album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lots of interplay between Hancock and Henderson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idx="4294967295" type="body"/>
          </p:nvPr>
        </p:nvSpPr>
        <p:spPr>
          <a:xfrm>
            <a:off x="366650" y="376000"/>
            <a:ext cx="8374500" cy="20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Foresight and Afterthought (An Impromptu Suite in Three Movements)</a:t>
            </a:r>
            <a:r>
              <a:rPr b="1" lang="en" sz="1800"/>
              <a:t> </a:t>
            </a:r>
            <a:r>
              <a:rPr b="1" lang="en" sz="1800" u="sng">
                <a:solidFill>
                  <a:schemeClr val="lt2"/>
                </a:solidFill>
                <a:hlinkClick r:id="rId3"/>
              </a:rPr>
              <a:t>(2:34 - 3:20)</a:t>
            </a:r>
            <a:endParaRPr b="1" sz="18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as indicated by the title, completely improvised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foreshadowed Henderson’s following work, being pianoless</a:t>
            </a:r>
            <a:endParaRPr sz="14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future work was without chordal instruments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irrevency due to improvisation</a:t>
            </a:r>
            <a:endParaRPr sz="14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lots of emotion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pic>
        <p:nvPicPr>
          <p:cNvPr descr="Image result for joe henderson playing"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825" y="3245350"/>
            <a:ext cx="4406150" cy="17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Why do you </a:t>
            </a:r>
            <a:r>
              <a:rPr lang="en"/>
              <a:t>think Henderson may not be as well known as his contemporaries such as Herbie Hancock and Miles Davis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How does the diversity in styles represented in this album display the message behind this album?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What’s your favorite track and why?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297500" y="11103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https://www.amazon.com/Power-People-Joe-Henderson/dp/B000NJL08E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https://outlet.historicimages.com/products/mva30143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http://sonnyrollins.com/biography/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https://en.wikipedia.org/wiki/Joe_Henderson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https://www.npr.org/templates/story/story.php?storyId=9804738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https://libres.uncg.edu/ir/uncg/f/umi-uncg-1618.pdf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https://en.wikipedia.org/wiki/Power_to_the_People_(Joe_Henderson_album)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https://en.wikipedia.org/wiki/Black_Narcissus_(Joe_Henderson_album)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