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58" r:id="rId4"/>
    <p:sldId id="259" r:id="rId5"/>
    <p:sldId id="277" r:id="rId6"/>
    <p:sldId id="260" r:id="rId7"/>
    <p:sldId id="284" r:id="rId8"/>
    <p:sldId id="283" r:id="rId9"/>
    <p:sldId id="272" r:id="rId10"/>
    <p:sldId id="273" r:id="rId11"/>
    <p:sldId id="274" r:id="rId12"/>
    <p:sldId id="275" r:id="rId13"/>
    <p:sldId id="278" r:id="rId14"/>
    <p:sldId id="279" r:id="rId15"/>
    <p:sldId id="280" r:id="rId16"/>
    <p:sldId id="271" r:id="rId17"/>
    <p:sldId id="276" r:id="rId18"/>
    <p:sldId id="281" r:id="rId19"/>
    <p:sldId id="261" r:id="rId20"/>
    <p:sldId id="262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6"/>
  </p:normalViewPr>
  <p:slideViewPr>
    <p:cSldViewPr snapToGrid="0" snapToObjects="1">
      <p:cViewPr varScale="1">
        <p:scale>
          <a:sx n="99" d="100"/>
          <a:sy n="99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866B-5F39-AA4D-9971-5C329E41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E2C95C-2CC1-784E-8ADB-6D8ABEA4F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5EAF-55B4-E449-8676-42ABAD90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71CF-46C0-3A4B-9444-4BCAA9D1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130A6-0048-4743-8AC9-0C943071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C380-1573-7544-ACD2-69C8998B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07E76-45FB-2E4F-8D68-96961F2FA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D3E1D-8618-B346-9431-492B5ED12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5F3A-1874-1F4A-ABCA-EFF95A58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B149-ABE5-014A-87B3-08E26555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6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49EF9-7000-BB41-8210-6FBABEEFB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8DE1B-49D9-9447-BE8B-2A910CB67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14C96-0A9F-5349-B4C4-434B0792D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95444-4485-294A-B2D0-3E3AAC22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DB9F-1C58-BE4E-B37E-CD48DFD0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C932-1DB4-B947-8F41-FD09DF7A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29C4-94C2-8C47-856E-D694B2E4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A3E1E-1A2D-0948-9A56-A2FC3875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E295-15FB-9346-9880-4DE95BFD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54F77-EC26-8F48-BB18-30F9AB31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5E42-915A-9F47-900B-83972E18C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3D387-F3AC-6E47-B959-7CB925181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3FE14-6A3B-524B-B72F-85CBF1087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15F0-7872-A34E-BDC7-0001AC82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0233F-7409-D948-A5D7-7DD09F8A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1524-FF87-0B44-8256-AA8CC05A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CE7F-9F2C-F245-AAAC-48A5C3DC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07575-723C-BC48-B347-52A03D0E0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62471-AACF-B641-BBAF-4F53CEA6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4F81E-57F2-2746-9ECE-CBCF7C13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58E71-568F-2A4C-B8D7-79859EA2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3AE3-264C-D84B-9602-97F9CB10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EA7FC-C287-F848-B6F6-BCA109690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47297-7313-E04F-B3FE-D9AC251F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CABAD-0F66-ED48-B2B5-48EB5EE66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2F15A-A4F9-494A-9236-F2199553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219C2-20C3-3C49-B1F6-9EFB44A3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5CE01-98AF-2546-9A04-B2D99B28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5BDA5-2F59-8D4E-B40D-E0AF36BE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CD35-2FDC-134D-B4B5-6AFC4744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CB4F7-96F0-F347-91BB-0F8CAE4F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4FCE-8700-454F-825E-51D5CD37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20C09-5FD9-554C-A2B0-FE30DDA1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32FAC-07EB-2046-9DD5-EF7EF36E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9CFFC-952B-0645-984D-002A63EB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2668-5BBD-CC4E-8A00-12A4EFBE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E4AAD-284B-2148-8201-F8937E13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69B4-CCC2-A547-A565-DF387437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A7F3C-3FBA-4140-86C2-9B67A03E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9FCE6-E21B-5047-9350-94F2247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EE2B5-30F3-5141-8C95-7B4D47AFA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72EC1-E202-3641-95DA-3CDD7B43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1F50-D0B8-EE4C-A749-E0FD2800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12A1E4-E0CB-7942-8C82-A9469F1C3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20398-675B-0349-A268-9135B6CC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B8E05-07C5-E14D-A480-335E0355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6E7C5-ACD1-1F47-A77C-7B5D1629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8FDC2-FD94-BF4C-A671-952D15CA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D2D70-CD39-5648-97B7-591D7380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1D1F-F2C8-E242-ACF9-1B65B6F60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A9181-AE35-C841-93DE-932FA92E0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00B7-CA84-1E41-ACB4-644020926E2B}" type="datetimeFigureOut">
              <a:rPr lang="en-US" smtClean="0"/>
              <a:t>4/13/19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AC14A-D795-BC41-9AF8-6E42F68EB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48941-AF48-DA4A-AF65-4D559FC80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6682-9384-B346-9A32-011C35C2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rlmacdonald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Strategies for Introducing Jazz Improv to Your Students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r>
              <a:rPr lang="en-US" dirty="0">
                <a:solidFill>
                  <a:schemeClr val="bg1"/>
                </a:solidFill>
              </a:rPr>
              <a:t>Professor </a:t>
            </a:r>
            <a:r>
              <a:rPr lang="en-US" b="1" dirty="0">
                <a:solidFill>
                  <a:schemeClr val="bg1"/>
                </a:solidFill>
              </a:rPr>
              <a:t>Earl MacDonald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					Director of Jazz Studies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4A206-6784-2442-ABB9-0B903D84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1" y="4423701"/>
            <a:ext cx="2153893" cy="1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Descending Arpeggios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42A13-240F-3A47-9148-6D6B63C8D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17" y="1291828"/>
            <a:ext cx="9663373" cy="50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Bah-</a:t>
            </a:r>
            <a:r>
              <a:rPr lang="en-US" dirty="0" err="1">
                <a:solidFill>
                  <a:schemeClr val="bg1"/>
                </a:solidFill>
              </a:rPr>
              <a:t>ba</a:t>
            </a:r>
            <a:r>
              <a:rPr lang="en-US" dirty="0">
                <a:solidFill>
                  <a:schemeClr val="bg1"/>
                </a:solidFill>
              </a:rPr>
              <a:t>-doo-dah Arpeggios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479B0-443E-144C-9EBC-973596D9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85" y="1265502"/>
            <a:ext cx="9673230" cy="50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1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Bah-</a:t>
            </a:r>
            <a:r>
              <a:rPr lang="en-US" dirty="0" err="1">
                <a:solidFill>
                  <a:schemeClr val="bg1"/>
                </a:solidFill>
              </a:rPr>
              <a:t>ba</a:t>
            </a:r>
            <a:r>
              <a:rPr lang="en-US" dirty="0">
                <a:solidFill>
                  <a:schemeClr val="bg1"/>
                </a:solidFill>
              </a:rPr>
              <a:t>-doo-dah, descending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8EE92-1D85-604A-80AE-60D0DBF0405A}"/>
              </a:ext>
            </a:extLst>
          </p:cNvPr>
          <p:cNvSpPr txBox="1"/>
          <p:nvPr/>
        </p:nvSpPr>
        <p:spPr>
          <a:xfrm>
            <a:off x="5621867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F5230-7797-C24E-8A98-FD676037A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260828"/>
            <a:ext cx="9573417" cy="51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Chord Tone Patterns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ANY combinations of the 1-3-5-7 chord tones: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1357, 1375, 1537, 1573, 1735, 1753,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3157, 3175, </a:t>
            </a:r>
            <a:r>
              <a:rPr lang="en-US" sz="4400" b="1" dirty="0">
                <a:solidFill>
                  <a:schemeClr val="bg1"/>
                </a:solidFill>
              </a:rPr>
              <a:t>3517</a:t>
            </a:r>
            <a:r>
              <a:rPr lang="en-US" sz="4400" dirty="0">
                <a:solidFill>
                  <a:schemeClr val="bg1"/>
                </a:solidFill>
              </a:rPr>
              <a:t>, 3571, 3715, 3751,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5137, 5173, 5317, 5371, 5713, 5731,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7135, 7153, 7315, 7351, 7531, 7513</a:t>
            </a:r>
          </a:p>
          <a:p>
            <a:pPr marL="0" indent="0" algn="r">
              <a:buNone/>
            </a:pPr>
            <a:br>
              <a:rPr lang="en-US" dirty="0"/>
            </a:br>
            <a:r>
              <a:rPr lang="en-US" sz="4400" i="1" dirty="0">
                <a:solidFill>
                  <a:schemeClr val="bg1"/>
                </a:solidFill>
              </a:rPr>
              <a:t>Am I missing any?!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8EE92-1D85-604A-80AE-60D0DBF0405A}"/>
              </a:ext>
            </a:extLst>
          </p:cNvPr>
          <p:cNvSpPr txBox="1"/>
          <p:nvPr/>
        </p:nvSpPr>
        <p:spPr>
          <a:xfrm>
            <a:off x="5621867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3 – 5 – 1 - 7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7DD2A-5C21-8149-B392-DC36E71AD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162" y="1151467"/>
            <a:ext cx="9319337" cy="54186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8EE92-1D85-604A-80AE-60D0DBF0405A}"/>
              </a:ext>
            </a:extLst>
          </p:cNvPr>
          <p:cNvSpPr txBox="1"/>
          <p:nvPr/>
        </p:nvSpPr>
        <p:spPr>
          <a:xfrm>
            <a:off x="5621867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3 – 5 – 1 – 7, </a:t>
            </a:r>
            <a:r>
              <a:rPr lang="en-US" b="1" i="1" dirty="0">
                <a:solidFill>
                  <a:schemeClr val="bg1"/>
                </a:solidFill>
              </a:rPr>
              <a:t>swung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8EE92-1D85-604A-80AE-60D0DBF0405A}"/>
              </a:ext>
            </a:extLst>
          </p:cNvPr>
          <p:cNvSpPr txBox="1"/>
          <p:nvPr/>
        </p:nvSpPr>
        <p:spPr>
          <a:xfrm>
            <a:off x="5621867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9ADD7C-B52F-794D-8751-80B58C12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807" y="1196016"/>
            <a:ext cx="9671582" cy="5391049"/>
          </a:xfrm>
        </p:spPr>
      </p:pic>
    </p:spTree>
    <p:extLst>
      <p:ext uri="{BB962C8B-B14F-4D97-AF65-F5344CB8AC3E}">
        <p14:creationId xmlns:p14="http://schemas.microsoft.com/office/powerpoint/2010/main" val="32646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5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Blues Scale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1, </a:t>
            </a:r>
            <a:r>
              <a:rPr lang="en-US" baseline="30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3, 4, </a:t>
            </a:r>
            <a:r>
              <a:rPr lang="en-US" baseline="30000" dirty="0">
                <a:solidFill>
                  <a:schemeClr val="bg1"/>
                </a:solidFill>
              </a:rPr>
              <a:t>#</a:t>
            </a:r>
            <a:r>
              <a:rPr lang="en-US" dirty="0">
                <a:solidFill>
                  <a:schemeClr val="bg1"/>
                </a:solidFill>
              </a:rPr>
              <a:t>4, 5, </a:t>
            </a:r>
            <a:r>
              <a:rPr lang="en-US" baseline="30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7, 8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B25F-02B8-1647-B3B5-B07EABA2C32C}"/>
              </a:ext>
            </a:extLst>
          </p:cNvPr>
          <p:cNvSpPr txBox="1"/>
          <p:nvPr/>
        </p:nvSpPr>
        <p:spPr>
          <a:xfrm>
            <a:off x="7264400" y="4114800"/>
            <a:ext cx="4351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One measure phrase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Two measure phrases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Then….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LEAD!!!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52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4133" y="1122363"/>
            <a:ext cx="9144000" cy="3280304"/>
          </a:xfrm>
        </p:spPr>
        <p:txBody>
          <a:bodyPr>
            <a:normAutofit fontScale="90000"/>
          </a:bodyPr>
          <a:lstStyle/>
          <a:p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Trading 4s</a:t>
            </a:r>
            <a:br>
              <a:rPr lang="en-US" sz="8000" b="1" dirty="0">
                <a:solidFill>
                  <a:schemeClr val="bg1"/>
                </a:solidFill>
              </a:rPr>
            </a:br>
            <a:br>
              <a:rPr lang="en-US" sz="80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133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				</a:t>
            </a:r>
            <a:br>
              <a:rPr lang="en-US" dirty="0"/>
            </a:br>
            <a:r>
              <a:rPr lang="en-US" sz="6000" dirty="0">
                <a:solidFill>
                  <a:schemeClr val="bg1"/>
                </a:solidFill>
              </a:rPr>
              <a:t>Trading Choruses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963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Half Note, Chord Tone Improv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F8EE92-1D85-604A-80AE-60D0DBF0405A}"/>
              </a:ext>
            </a:extLst>
          </p:cNvPr>
          <p:cNvSpPr txBox="1"/>
          <p:nvPr/>
        </p:nvSpPr>
        <p:spPr>
          <a:xfrm>
            <a:off x="5621867" y="276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40EB38-FCAD-864F-AD8D-773BB0571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43" y="1971410"/>
            <a:ext cx="11734113" cy="3701256"/>
          </a:xfrm>
        </p:spPr>
      </p:pic>
    </p:spTree>
    <p:extLst>
      <p:ext uri="{BB962C8B-B14F-4D97-AF65-F5344CB8AC3E}">
        <p14:creationId xmlns:p14="http://schemas.microsoft.com/office/powerpoint/2010/main" val="1857353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Middle School Combo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840393-DFCA-2E47-B241-0044A569F5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183" y="1825625"/>
            <a:ext cx="4451350" cy="4451350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E0F9D8-90BE-C040-A3A5-39D5DD76E5A0}"/>
              </a:ext>
            </a:extLst>
          </p:cNvPr>
          <p:cNvSpPr/>
          <p:nvPr/>
        </p:nvSpPr>
        <p:spPr>
          <a:xfrm>
            <a:off x="5289550" y="3285608"/>
            <a:ext cx="11078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“the Jazz Messenger Pigeons”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51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Fear of Improvising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777E3A-10FB-D84E-919C-B0FFB084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1" y="1264973"/>
            <a:ext cx="5417672" cy="50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Beginner Combo Repertoire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Jamey </a:t>
            </a:r>
            <a:r>
              <a:rPr lang="en-US" dirty="0" err="1">
                <a:solidFill>
                  <a:schemeClr val="bg1"/>
                </a:solidFill>
              </a:rPr>
              <a:t>Aebersold’s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Jazz “Play-A-Long” Series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Vol. 54, “Maiden Voyage”  </a:t>
            </a:r>
            <a:r>
              <a:rPr lang="en-US" dirty="0"/>
              <a:t>						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Bb Blues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Impressions (So What)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Song For My Father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Doxy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Blue </a:t>
            </a:r>
            <a:r>
              <a:rPr lang="en-US" sz="2000" dirty="0" err="1">
                <a:solidFill>
                  <a:schemeClr val="bg1"/>
                </a:solidFill>
              </a:rPr>
              <a:t>Bossa</a:t>
            </a:r>
            <a:r>
              <a:rPr lang="en-US" sz="2000" dirty="0">
                <a:solidFill>
                  <a:schemeClr val="bg1"/>
                </a:solidFill>
              </a:rPr>
              <a:t> (“Solar Flair”)</a:t>
            </a:r>
            <a:r>
              <a:rPr lang="en-US" dirty="0"/>
              <a:t>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94701-5951-6D4A-82C7-3A08FA1E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99" y="1523999"/>
            <a:ext cx="4652963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http://www.earlmacdonald.com/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7884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80304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Call and Response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3737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53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Major Pentatonic Scale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1, 2, 3, 5, 6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B25F-02B8-1647-B3B5-B07EABA2C32C}"/>
              </a:ext>
            </a:extLst>
          </p:cNvPr>
          <p:cNvSpPr txBox="1"/>
          <p:nvPr/>
        </p:nvSpPr>
        <p:spPr>
          <a:xfrm>
            <a:off x="7264400" y="4114800"/>
            <a:ext cx="4351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One measure phrase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Two measure phrases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Then….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LEAD!!!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6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5537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Blues Scale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1, </a:t>
            </a:r>
            <a:r>
              <a:rPr lang="en-US" baseline="30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3, 4, </a:t>
            </a:r>
            <a:r>
              <a:rPr lang="en-US" baseline="30000" dirty="0">
                <a:solidFill>
                  <a:schemeClr val="bg1"/>
                </a:solidFill>
              </a:rPr>
              <a:t>#</a:t>
            </a:r>
            <a:r>
              <a:rPr lang="en-US" dirty="0">
                <a:solidFill>
                  <a:schemeClr val="bg1"/>
                </a:solidFill>
              </a:rPr>
              <a:t>4, 5, </a:t>
            </a:r>
            <a:r>
              <a:rPr lang="en-US" baseline="30000" dirty="0">
                <a:solidFill>
                  <a:schemeClr val="bg1"/>
                </a:solidFill>
              </a:rPr>
              <a:t>b</a:t>
            </a:r>
            <a:r>
              <a:rPr lang="en-US" dirty="0">
                <a:solidFill>
                  <a:schemeClr val="bg1"/>
                </a:solidFill>
              </a:rPr>
              <a:t>7, 8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C, </a:t>
            </a:r>
            <a:r>
              <a:rPr lang="en-US" dirty="0" err="1">
                <a:solidFill>
                  <a:srgbClr val="FFFF00"/>
                </a:solidFill>
              </a:rPr>
              <a:t>E</a:t>
            </a:r>
            <a:r>
              <a:rPr lang="en-US" baseline="30000" dirty="0" err="1">
                <a:solidFill>
                  <a:srgbClr val="FFFF00"/>
                </a:solidFill>
              </a:rPr>
              <a:t>b</a:t>
            </a:r>
            <a:r>
              <a:rPr lang="en-US" dirty="0">
                <a:solidFill>
                  <a:srgbClr val="FFFF00"/>
                </a:solidFill>
              </a:rPr>
              <a:t>, F, F</a:t>
            </a:r>
            <a:r>
              <a:rPr lang="en-US" baseline="30000" dirty="0">
                <a:solidFill>
                  <a:srgbClr val="FFFF00"/>
                </a:solidFill>
              </a:rPr>
              <a:t>#</a:t>
            </a:r>
            <a:r>
              <a:rPr lang="en-US" dirty="0">
                <a:solidFill>
                  <a:srgbClr val="FFFF00"/>
                </a:solidFill>
              </a:rPr>
              <a:t>, G, B</a:t>
            </a:r>
            <a:r>
              <a:rPr lang="en-US" baseline="30000" dirty="0">
                <a:solidFill>
                  <a:srgbClr val="FFFF00"/>
                </a:solidFill>
              </a:rPr>
              <a:t>b</a:t>
            </a:r>
            <a:r>
              <a:rPr lang="en-US" dirty="0">
                <a:solidFill>
                  <a:srgbClr val="FFFF00"/>
                </a:solidFill>
              </a:rPr>
              <a:t>, 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DB25F-02B8-1647-B3B5-B07EABA2C32C}"/>
              </a:ext>
            </a:extLst>
          </p:cNvPr>
          <p:cNvSpPr txBox="1"/>
          <p:nvPr/>
        </p:nvSpPr>
        <p:spPr>
          <a:xfrm>
            <a:off x="7264400" y="4114800"/>
            <a:ext cx="4351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One measure phrase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Two measure phrases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Then….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THEY LEAD!!!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Roots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F06FD-1B04-8446-861D-8807E27F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61" y="1072354"/>
            <a:ext cx="10171402" cy="54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8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Rhythm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A26FE-41C0-4B4D-BECA-E938B680F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82160" y="1027906"/>
            <a:ext cx="8875280" cy="5570163"/>
          </a:xfrm>
        </p:spPr>
      </p:pic>
    </p:spTree>
    <p:extLst>
      <p:ext uri="{BB962C8B-B14F-4D97-AF65-F5344CB8AC3E}">
        <p14:creationId xmlns:p14="http://schemas.microsoft.com/office/powerpoint/2010/main" val="45321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Roots and Rhythm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FA26FE-41C0-4B4D-BECA-E938B680F2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678242"/>
            <a:ext cx="6072813" cy="38113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F06FD-1B04-8446-861D-8807E27F9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4" y="1072354"/>
            <a:ext cx="6016206" cy="32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03D9-EC55-FD44-A12A-51F217D2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Arpeggiating the Blues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A9EC1-CC7B-B34C-8DBC-56FA68B95AC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pPr algn="l"/>
            <a:r>
              <a:rPr lang="en-US" dirty="0"/>
              <a:t>						</a:t>
            </a:r>
            <a:br>
              <a:rPr lang="en-US" dirty="0"/>
            </a:br>
            <a:r>
              <a:rPr lang="en-US" dirty="0"/>
              <a:t>		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A950FB-87A8-5E4D-92B8-2D4E0F621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2" y="1331384"/>
            <a:ext cx="9683459" cy="49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110</Words>
  <Application>Microsoft Macintosh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Strategies for Introducing Jazz Improv to Your Students </vt:lpstr>
      <vt:lpstr> Fear of Improvising  </vt:lpstr>
      <vt:lpstr>Call and Response </vt:lpstr>
      <vt:lpstr>Major Pentatonic Scale  1, 2, 3, 5, 6</vt:lpstr>
      <vt:lpstr>the Blues Scale  1, b3, 4, #4, 5, b7, 8 C, Eb, F, F#, G, Bb, C</vt:lpstr>
      <vt:lpstr>Roots </vt:lpstr>
      <vt:lpstr>Rhythm </vt:lpstr>
      <vt:lpstr>Roots and Rhythm </vt:lpstr>
      <vt:lpstr>Arpeggiating the Blues </vt:lpstr>
      <vt:lpstr>Descending Arpeggios </vt:lpstr>
      <vt:lpstr>Bah-ba-doo-dah Arpeggios </vt:lpstr>
      <vt:lpstr>Bah-ba-doo-dah, descending </vt:lpstr>
      <vt:lpstr> Chord Tone Patterns  </vt:lpstr>
      <vt:lpstr> 3 – 5 – 1 - 7  </vt:lpstr>
      <vt:lpstr> 3 – 5 – 1 – 7, swung  </vt:lpstr>
      <vt:lpstr>the Blues Scale  1, b3, 4, #4, 5, b7, 8</vt:lpstr>
      <vt:lpstr>      Trading 4s  </vt:lpstr>
      <vt:lpstr>  Half Note, Chord Tone Improv  </vt:lpstr>
      <vt:lpstr>Middle School Combo </vt:lpstr>
      <vt:lpstr>Beginner Combo Repertoire </vt:lpstr>
      <vt:lpstr>http://www.earlmacdonald.com/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MacDonald, Earl</dc:creator>
  <cp:lastModifiedBy>MacDonald, Earl</cp:lastModifiedBy>
  <cp:revision>14</cp:revision>
  <dcterms:created xsi:type="dcterms:W3CDTF">2019-04-13T09:04:58Z</dcterms:created>
  <dcterms:modified xsi:type="dcterms:W3CDTF">2019-04-13T12:50:05Z</dcterms:modified>
</cp:coreProperties>
</file>