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56" r:id="rId2"/>
    <p:sldId id="259" r:id="rId3"/>
    <p:sldId id="270" r:id="rId4"/>
    <p:sldId id="271" r:id="rId5"/>
    <p:sldId id="272" r:id="rId6"/>
    <p:sldId id="257" r:id="rId7"/>
    <p:sldId id="262" r:id="rId8"/>
    <p:sldId id="258" r:id="rId9"/>
    <p:sldId id="260" r:id="rId10"/>
    <p:sldId id="261" r:id="rId11"/>
    <p:sldId id="263" r:id="rId12"/>
    <p:sldId id="264" r:id="rId13"/>
    <p:sldId id="268" r:id="rId14"/>
    <p:sldId id="265" r:id="rId15"/>
    <p:sldId id="266" r:id="rId16"/>
    <p:sldId id="267"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96"/>
  </p:normalViewPr>
  <p:slideViewPr>
    <p:cSldViewPr snapToGrid="0" snapToObjects="1">
      <p:cViewPr varScale="1">
        <p:scale>
          <a:sx n="92" d="100"/>
          <a:sy n="92" d="100"/>
        </p:scale>
        <p:origin x="7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E61A84-67A4-7141-BDF0-FFEB2468FE69}" type="datetimeFigureOut">
              <a:rPr lang="en-US" smtClean="0"/>
              <a:t>4/11/19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F4E4C3-B53B-684A-A3E7-FD743E60672C}" type="slidenum">
              <a:rPr lang="en-US" smtClean="0"/>
              <a:t>‹#›</a:t>
            </a:fld>
            <a:endParaRPr lang="en-US"/>
          </a:p>
        </p:txBody>
      </p:sp>
    </p:spTree>
    <p:extLst>
      <p:ext uri="{BB962C8B-B14F-4D97-AF65-F5344CB8AC3E}">
        <p14:creationId xmlns:p14="http://schemas.microsoft.com/office/powerpoint/2010/main" val="1696472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E61A84-67A4-7141-BDF0-FFEB2468FE69}" type="datetimeFigureOut">
              <a:rPr lang="en-US" smtClean="0"/>
              <a:t>4/11/19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F4E4C3-B53B-684A-A3E7-FD743E60672C}" type="slidenum">
              <a:rPr lang="en-US" smtClean="0"/>
              <a:t>‹#›</a:t>
            </a:fld>
            <a:endParaRPr lang="en-US"/>
          </a:p>
        </p:txBody>
      </p:sp>
    </p:spTree>
    <p:extLst>
      <p:ext uri="{BB962C8B-B14F-4D97-AF65-F5344CB8AC3E}">
        <p14:creationId xmlns:p14="http://schemas.microsoft.com/office/powerpoint/2010/main" val="1284856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E61A84-67A4-7141-BDF0-FFEB2468FE69}" type="datetimeFigureOut">
              <a:rPr lang="en-US" smtClean="0"/>
              <a:t>4/11/19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F4E4C3-B53B-684A-A3E7-FD743E60672C}" type="slidenum">
              <a:rPr lang="en-US" smtClean="0"/>
              <a:t>‹#›</a:t>
            </a:fld>
            <a:endParaRPr lang="en-US"/>
          </a:p>
        </p:txBody>
      </p:sp>
    </p:spTree>
    <p:extLst>
      <p:ext uri="{BB962C8B-B14F-4D97-AF65-F5344CB8AC3E}">
        <p14:creationId xmlns:p14="http://schemas.microsoft.com/office/powerpoint/2010/main" val="471235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E61A84-67A4-7141-BDF0-FFEB2468FE69}" type="datetimeFigureOut">
              <a:rPr lang="en-US" smtClean="0"/>
              <a:t>4/11/19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F4E4C3-B53B-684A-A3E7-FD743E60672C}" type="slidenum">
              <a:rPr lang="en-US" smtClean="0"/>
              <a:t>‹#›</a:t>
            </a:fld>
            <a:endParaRPr lang="en-US"/>
          </a:p>
        </p:txBody>
      </p:sp>
    </p:spTree>
    <p:extLst>
      <p:ext uri="{BB962C8B-B14F-4D97-AF65-F5344CB8AC3E}">
        <p14:creationId xmlns:p14="http://schemas.microsoft.com/office/powerpoint/2010/main" val="101823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E61A84-67A4-7141-BDF0-FFEB2468FE69}" type="datetimeFigureOut">
              <a:rPr lang="en-US" smtClean="0"/>
              <a:t>4/11/19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F4E4C3-B53B-684A-A3E7-FD743E60672C}" type="slidenum">
              <a:rPr lang="en-US" smtClean="0"/>
              <a:t>‹#›</a:t>
            </a:fld>
            <a:endParaRPr lang="en-US"/>
          </a:p>
        </p:txBody>
      </p:sp>
    </p:spTree>
    <p:extLst>
      <p:ext uri="{BB962C8B-B14F-4D97-AF65-F5344CB8AC3E}">
        <p14:creationId xmlns:p14="http://schemas.microsoft.com/office/powerpoint/2010/main" val="4132203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E61A84-67A4-7141-BDF0-FFEB2468FE69}" type="datetimeFigureOut">
              <a:rPr lang="en-US" smtClean="0"/>
              <a:t>4/11/19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F4E4C3-B53B-684A-A3E7-FD743E60672C}" type="slidenum">
              <a:rPr lang="en-US" smtClean="0"/>
              <a:t>‹#›</a:t>
            </a:fld>
            <a:endParaRPr lang="en-US"/>
          </a:p>
        </p:txBody>
      </p:sp>
    </p:spTree>
    <p:extLst>
      <p:ext uri="{BB962C8B-B14F-4D97-AF65-F5344CB8AC3E}">
        <p14:creationId xmlns:p14="http://schemas.microsoft.com/office/powerpoint/2010/main" val="1287962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E61A84-67A4-7141-BDF0-FFEB2468FE69}" type="datetimeFigureOut">
              <a:rPr lang="en-US" smtClean="0"/>
              <a:t>4/11/19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F4E4C3-B53B-684A-A3E7-FD743E60672C}" type="slidenum">
              <a:rPr lang="en-US" smtClean="0"/>
              <a:t>‹#›</a:t>
            </a:fld>
            <a:endParaRPr lang="en-US"/>
          </a:p>
        </p:txBody>
      </p:sp>
    </p:spTree>
    <p:extLst>
      <p:ext uri="{BB962C8B-B14F-4D97-AF65-F5344CB8AC3E}">
        <p14:creationId xmlns:p14="http://schemas.microsoft.com/office/powerpoint/2010/main" val="3965025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E61A84-67A4-7141-BDF0-FFEB2468FE69}" type="datetimeFigureOut">
              <a:rPr lang="en-US" smtClean="0"/>
              <a:t>4/11/19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F4E4C3-B53B-684A-A3E7-FD743E60672C}" type="slidenum">
              <a:rPr lang="en-US" smtClean="0"/>
              <a:t>‹#›</a:t>
            </a:fld>
            <a:endParaRPr lang="en-US"/>
          </a:p>
        </p:txBody>
      </p:sp>
    </p:spTree>
    <p:extLst>
      <p:ext uri="{BB962C8B-B14F-4D97-AF65-F5344CB8AC3E}">
        <p14:creationId xmlns:p14="http://schemas.microsoft.com/office/powerpoint/2010/main" val="2019930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E61A84-67A4-7141-BDF0-FFEB2468FE69}" type="datetimeFigureOut">
              <a:rPr lang="en-US" smtClean="0"/>
              <a:t>4/11/19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F4E4C3-B53B-684A-A3E7-FD743E60672C}" type="slidenum">
              <a:rPr lang="en-US" smtClean="0"/>
              <a:t>‹#›</a:t>
            </a:fld>
            <a:endParaRPr lang="en-US"/>
          </a:p>
        </p:txBody>
      </p:sp>
    </p:spTree>
    <p:extLst>
      <p:ext uri="{BB962C8B-B14F-4D97-AF65-F5344CB8AC3E}">
        <p14:creationId xmlns:p14="http://schemas.microsoft.com/office/powerpoint/2010/main" val="2780602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E61A84-67A4-7141-BDF0-FFEB2468FE69}" type="datetimeFigureOut">
              <a:rPr lang="en-US" smtClean="0"/>
              <a:t>4/11/19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F4E4C3-B53B-684A-A3E7-FD743E60672C}" type="slidenum">
              <a:rPr lang="en-US" smtClean="0"/>
              <a:t>‹#›</a:t>
            </a:fld>
            <a:endParaRPr lang="en-US"/>
          </a:p>
        </p:txBody>
      </p:sp>
    </p:spTree>
    <p:extLst>
      <p:ext uri="{BB962C8B-B14F-4D97-AF65-F5344CB8AC3E}">
        <p14:creationId xmlns:p14="http://schemas.microsoft.com/office/powerpoint/2010/main" val="3037299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E61A84-67A4-7141-BDF0-FFEB2468FE69}" type="datetimeFigureOut">
              <a:rPr lang="en-US" smtClean="0"/>
              <a:t>4/11/19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F4E4C3-B53B-684A-A3E7-FD743E60672C}" type="slidenum">
              <a:rPr lang="en-US" smtClean="0"/>
              <a:t>‹#›</a:t>
            </a:fld>
            <a:endParaRPr lang="en-US"/>
          </a:p>
        </p:txBody>
      </p:sp>
    </p:spTree>
    <p:extLst>
      <p:ext uri="{BB962C8B-B14F-4D97-AF65-F5344CB8AC3E}">
        <p14:creationId xmlns:p14="http://schemas.microsoft.com/office/powerpoint/2010/main" val="3633894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E61A84-67A4-7141-BDF0-FFEB2468FE69}" type="datetimeFigureOut">
              <a:rPr lang="en-US" smtClean="0"/>
              <a:t>4/11/19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F4E4C3-B53B-684A-A3E7-FD743E60672C}" type="slidenum">
              <a:rPr lang="en-US" smtClean="0"/>
              <a:t>‹#›</a:t>
            </a:fld>
            <a:endParaRPr lang="en-US"/>
          </a:p>
        </p:txBody>
      </p:sp>
    </p:spTree>
    <p:extLst>
      <p:ext uri="{BB962C8B-B14F-4D97-AF65-F5344CB8AC3E}">
        <p14:creationId xmlns:p14="http://schemas.microsoft.com/office/powerpoint/2010/main" val="308622697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www.earlmacdonald.com/"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103D9-EC55-FD44-A12A-51F217D29F33}"/>
              </a:ext>
            </a:extLst>
          </p:cNvPr>
          <p:cNvSpPr>
            <a:spLocks noGrp="1"/>
          </p:cNvSpPr>
          <p:nvPr>
            <p:ph type="ctrTitle"/>
          </p:nvPr>
        </p:nvSpPr>
        <p:spPr/>
        <p:txBody>
          <a:bodyPr>
            <a:normAutofit fontScale="90000"/>
          </a:bodyPr>
          <a:lstStyle/>
          <a:p>
            <a:r>
              <a:rPr lang="en-US" dirty="0"/>
              <a:t>Rhythm Section Techniques </a:t>
            </a:r>
            <a:br>
              <a:rPr lang="en-US" dirty="0"/>
            </a:br>
            <a:r>
              <a:rPr lang="en-US" dirty="0"/>
              <a:t>and Solutions</a:t>
            </a:r>
            <a:br>
              <a:rPr lang="en-US" dirty="0"/>
            </a:br>
            <a:endParaRPr lang="en-US" dirty="0"/>
          </a:p>
        </p:txBody>
      </p:sp>
      <p:sp>
        <p:nvSpPr>
          <p:cNvPr id="3" name="Subtitle 2">
            <a:extLst>
              <a:ext uri="{FF2B5EF4-FFF2-40B4-BE49-F238E27FC236}">
                <a16:creationId xmlns:a16="http://schemas.microsoft.com/office/drawing/2014/main" id="{938A9EC1-CC7B-B34C-8DBC-56FA68B95ACB}"/>
              </a:ext>
            </a:extLst>
          </p:cNvPr>
          <p:cNvSpPr>
            <a:spLocks noGrp="1"/>
          </p:cNvSpPr>
          <p:nvPr>
            <p:ph type="subTitle" idx="1"/>
          </p:nvPr>
        </p:nvSpPr>
        <p:spPr/>
        <p:txBody>
          <a:bodyPr/>
          <a:lstStyle/>
          <a:p>
            <a:pPr algn="l"/>
            <a:r>
              <a:rPr lang="en-US" dirty="0"/>
              <a:t>						Professor </a:t>
            </a:r>
            <a:r>
              <a:rPr lang="en-US" b="1" dirty="0"/>
              <a:t>Earl MacDonald</a:t>
            </a:r>
            <a:br>
              <a:rPr lang="en-US" dirty="0"/>
            </a:br>
            <a:r>
              <a:rPr lang="en-US" dirty="0"/>
              <a:t>						Director of Jazz Studies</a:t>
            </a:r>
            <a:br>
              <a:rPr lang="en-US" dirty="0"/>
            </a:br>
            <a:r>
              <a:rPr lang="en-US" dirty="0"/>
              <a:t>					</a:t>
            </a:r>
          </a:p>
        </p:txBody>
      </p:sp>
      <p:pic>
        <p:nvPicPr>
          <p:cNvPr id="5" name="Picture 4">
            <a:extLst>
              <a:ext uri="{FF2B5EF4-FFF2-40B4-BE49-F238E27FC236}">
                <a16:creationId xmlns:a16="http://schemas.microsoft.com/office/drawing/2014/main" id="{4F84A206-6784-2442-ABB9-0B903D84D258}"/>
              </a:ext>
            </a:extLst>
          </p:cNvPr>
          <p:cNvPicPr>
            <a:picLocks noChangeAspect="1"/>
          </p:cNvPicPr>
          <p:nvPr/>
        </p:nvPicPr>
        <p:blipFill>
          <a:blip r:embed="rId2"/>
          <a:stretch>
            <a:fillRect/>
          </a:stretch>
        </p:blipFill>
        <p:spPr>
          <a:xfrm>
            <a:off x="7662331" y="4423701"/>
            <a:ext cx="2153893" cy="1852348"/>
          </a:xfrm>
          <a:prstGeom prst="rect">
            <a:avLst/>
          </a:prstGeom>
        </p:spPr>
      </p:pic>
    </p:spTree>
    <p:extLst>
      <p:ext uri="{BB962C8B-B14F-4D97-AF65-F5344CB8AC3E}">
        <p14:creationId xmlns:p14="http://schemas.microsoft.com/office/powerpoint/2010/main" val="2546390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C1377-1399-244C-BA09-639F6C756C78}"/>
              </a:ext>
            </a:extLst>
          </p:cNvPr>
          <p:cNvSpPr>
            <a:spLocks noGrp="1"/>
          </p:cNvSpPr>
          <p:nvPr>
            <p:ph type="title"/>
          </p:nvPr>
        </p:nvSpPr>
        <p:spPr/>
        <p:txBody>
          <a:bodyPr/>
          <a:lstStyle/>
          <a:p>
            <a:r>
              <a:rPr lang="en-US" b="1" dirty="0"/>
              <a:t>Drums: common infractions</a:t>
            </a:r>
          </a:p>
        </p:txBody>
      </p:sp>
      <p:sp>
        <p:nvSpPr>
          <p:cNvPr id="3" name="Content Placeholder 2">
            <a:extLst>
              <a:ext uri="{FF2B5EF4-FFF2-40B4-BE49-F238E27FC236}">
                <a16:creationId xmlns:a16="http://schemas.microsoft.com/office/drawing/2014/main" id="{07B29400-D904-0449-978C-AB2B614AE22C}"/>
              </a:ext>
            </a:extLst>
          </p:cNvPr>
          <p:cNvSpPr>
            <a:spLocks noGrp="1"/>
          </p:cNvSpPr>
          <p:nvPr>
            <p:ph idx="1"/>
          </p:nvPr>
        </p:nvSpPr>
        <p:spPr/>
        <p:txBody>
          <a:bodyPr>
            <a:normAutofit lnSpcReduction="10000"/>
          </a:bodyPr>
          <a:lstStyle/>
          <a:p>
            <a:r>
              <a:rPr lang="en-US" dirty="0"/>
              <a:t>feathering the bass drum</a:t>
            </a:r>
          </a:p>
          <a:p>
            <a:endParaRPr lang="en-US" dirty="0"/>
          </a:p>
          <a:p>
            <a:r>
              <a:rPr lang="en-US" dirty="0"/>
              <a:t>ride cymbal pattern</a:t>
            </a:r>
          </a:p>
          <a:p>
            <a:endParaRPr lang="en-US" dirty="0"/>
          </a:p>
          <a:p>
            <a:r>
              <a:rPr lang="en-US" dirty="0"/>
              <a:t>setting up ensemble passages</a:t>
            </a:r>
          </a:p>
          <a:p>
            <a:endParaRPr lang="en-US" dirty="0"/>
          </a:p>
          <a:p>
            <a:r>
              <a:rPr lang="en-US" dirty="0"/>
              <a:t>left hand, snare drum independence and comping</a:t>
            </a:r>
          </a:p>
          <a:p>
            <a:endParaRPr lang="en-US" dirty="0"/>
          </a:p>
          <a:p>
            <a:r>
              <a:rPr lang="en-US" dirty="0"/>
              <a:t>eye contact and partnership</a:t>
            </a:r>
          </a:p>
        </p:txBody>
      </p:sp>
    </p:spTree>
    <p:extLst>
      <p:ext uri="{BB962C8B-B14F-4D97-AF65-F5344CB8AC3E}">
        <p14:creationId xmlns:p14="http://schemas.microsoft.com/office/powerpoint/2010/main" val="288562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A47A05-5B1E-634F-84D0-082EC4F96688}"/>
              </a:ext>
            </a:extLst>
          </p:cNvPr>
          <p:cNvSpPr>
            <a:spLocks noGrp="1"/>
          </p:cNvSpPr>
          <p:nvPr>
            <p:ph type="title"/>
          </p:nvPr>
        </p:nvSpPr>
        <p:spPr/>
        <p:txBody>
          <a:bodyPr>
            <a:normAutofit/>
          </a:bodyPr>
          <a:lstStyle/>
          <a:p>
            <a:r>
              <a:rPr lang="en-US" dirty="0"/>
              <a:t>Piano Accompaniment </a:t>
            </a:r>
            <a:br>
              <a:rPr lang="en-US" dirty="0"/>
            </a:br>
            <a:r>
              <a:rPr lang="en-US" dirty="0"/>
              <a:t>in a jazz context</a:t>
            </a:r>
            <a:br>
              <a:rPr lang="en-US" dirty="0"/>
            </a:br>
            <a:r>
              <a:rPr lang="en-US" dirty="0"/>
              <a:t>					(a.k.a. “</a:t>
            </a:r>
            <a:r>
              <a:rPr lang="en-US" i="1" dirty="0"/>
              <a:t>comping”</a:t>
            </a:r>
            <a:r>
              <a:rPr lang="en-US" dirty="0"/>
              <a:t>) </a:t>
            </a:r>
          </a:p>
        </p:txBody>
      </p:sp>
      <p:sp>
        <p:nvSpPr>
          <p:cNvPr id="5" name="Text Placeholder 4">
            <a:extLst>
              <a:ext uri="{FF2B5EF4-FFF2-40B4-BE49-F238E27FC236}">
                <a16:creationId xmlns:a16="http://schemas.microsoft.com/office/drawing/2014/main" id="{5ADDA19C-0C8F-5445-92D9-0F20E2810176}"/>
              </a:ext>
            </a:extLst>
          </p:cNvPr>
          <p:cNvSpPr>
            <a:spLocks noGrp="1"/>
          </p:cNvSpPr>
          <p:nvPr>
            <p:ph type="body" idx="1"/>
          </p:nvPr>
        </p:nvSpPr>
        <p:spPr/>
        <p:txBody>
          <a:bodyPr/>
          <a:lstStyle/>
          <a:p>
            <a:pPr marL="342900" indent="-342900">
              <a:buFontTx/>
              <a:buChar char="-"/>
            </a:pPr>
            <a:r>
              <a:rPr lang="en-US" dirty="0"/>
              <a:t>Voicings</a:t>
            </a:r>
          </a:p>
          <a:p>
            <a:pPr marL="342900" indent="-342900">
              <a:buFontTx/>
              <a:buChar char="-"/>
            </a:pPr>
            <a:r>
              <a:rPr lang="en-US" dirty="0"/>
              <a:t>Rhythm</a:t>
            </a:r>
          </a:p>
        </p:txBody>
      </p:sp>
    </p:spTree>
    <p:extLst>
      <p:ext uri="{BB962C8B-B14F-4D97-AF65-F5344CB8AC3E}">
        <p14:creationId xmlns:p14="http://schemas.microsoft.com/office/powerpoint/2010/main" val="361953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67E60F-80F6-8743-87FF-B4C29BB3F013}"/>
              </a:ext>
            </a:extLst>
          </p:cNvPr>
          <p:cNvSpPr>
            <a:spLocks noGrp="1"/>
          </p:cNvSpPr>
          <p:nvPr>
            <p:ph type="ctrTitle"/>
          </p:nvPr>
        </p:nvSpPr>
        <p:spPr/>
        <p:txBody>
          <a:bodyPr/>
          <a:lstStyle/>
          <a:p>
            <a:r>
              <a:rPr lang="en-US" dirty="0" err="1">
                <a:hlinkClick r:id="rId2">
                  <a:extLst>
                    <a:ext uri="{A12FA001-AC4F-418D-AE19-62706E023703}">
                      <ahyp:hlinkClr xmlns:ahyp="http://schemas.microsoft.com/office/drawing/2018/hyperlinkcolor" val="tx"/>
                    </a:ext>
                  </a:extLst>
                </a:hlinkClick>
              </a:rPr>
              <a:t>www.earlmacdonald.com</a:t>
            </a:r>
            <a:endParaRPr lang="en-US" dirty="0"/>
          </a:p>
        </p:txBody>
      </p:sp>
      <p:sp>
        <p:nvSpPr>
          <p:cNvPr id="3" name="Content Placeholder 2">
            <a:extLst>
              <a:ext uri="{FF2B5EF4-FFF2-40B4-BE49-F238E27FC236}">
                <a16:creationId xmlns:a16="http://schemas.microsoft.com/office/drawing/2014/main" id="{3C51C9A5-0B81-984E-8834-D6E5D891E946}"/>
              </a:ext>
            </a:extLst>
          </p:cNvPr>
          <p:cNvSpPr>
            <a:spLocks noGrp="1"/>
          </p:cNvSpPr>
          <p:nvPr>
            <p:ph type="subTitle" idx="1"/>
          </p:nvPr>
        </p:nvSpPr>
        <p:spPr/>
        <p:txBody>
          <a:bodyPr/>
          <a:lstStyle/>
          <a:p>
            <a:pPr marL="0" indent="0">
              <a:buNone/>
            </a:pPr>
            <a:endParaRPr lang="en-US" b="1" dirty="0"/>
          </a:p>
          <a:p>
            <a:endParaRPr lang="en-US" dirty="0"/>
          </a:p>
        </p:txBody>
      </p:sp>
    </p:spTree>
    <p:extLst>
      <p:ext uri="{BB962C8B-B14F-4D97-AF65-F5344CB8AC3E}">
        <p14:creationId xmlns:p14="http://schemas.microsoft.com/office/powerpoint/2010/main" val="3609708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565CC-3BAA-1F49-A695-F721C06EF4AB}"/>
              </a:ext>
            </a:extLst>
          </p:cNvPr>
          <p:cNvSpPr>
            <a:spLocks noGrp="1"/>
          </p:cNvSpPr>
          <p:nvPr>
            <p:ph type="title"/>
          </p:nvPr>
        </p:nvSpPr>
        <p:spPr/>
        <p:txBody>
          <a:bodyPr/>
          <a:lstStyle/>
          <a:p>
            <a:pPr algn="ctr"/>
            <a:r>
              <a:rPr lang="en-US" dirty="0"/>
              <a:t>Pianists</a:t>
            </a:r>
          </a:p>
        </p:txBody>
      </p:sp>
      <p:sp>
        <p:nvSpPr>
          <p:cNvPr id="3" name="Content Placeholder 2">
            <a:extLst>
              <a:ext uri="{FF2B5EF4-FFF2-40B4-BE49-F238E27FC236}">
                <a16:creationId xmlns:a16="http://schemas.microsoft.com/office/drawing/2014/main" id="{3C51C9A5-0B81-984E-8834-D6E5D891E946}"/>
              </a:ext>
            </a:extLst>
          </p:cNvPr>
          <p:cNvSpPr>
            <a:spLocks noGrp="1"/>
          </p:cNvSpPr>
          <p:nvPr>
            <p:ph idx="1"/>
          </p:nvPr>
        </p:nvSpPr>
        <p:spPr/>
        <p:txBody>
          <a:bodyPr/>
          <a:lstStyle/>
          <a:p>
            <a:pPr marL="0" indent="0">
              <a:buNone/>
            </a:pPr>
            <a:endParaRPr lang="en-US" b="1" dirty="0"/>
          </a:p>
          <a:p>
            <a:pPr marL="0" indent="0">
              <a:buNone/>
            </a:pPr>
            <a:r>
              <a:rPr lang="en-US" dirty="0"/>
              <a:t>Art Tatum, Nat Cole, Oscar Peterson, Duke Ellington, Count Basie, Bud Powell, Thelonious Monk, Barry Harris, Hank Jones, Cedar Walton, Tommy Flanagan, Sonny Clark, Red Garland, Ahmad Jamal, Wynton Kelly, Horace Silver, Lennie </a:t>
            </a:r>
            <a:r>
              <a:rPr lang="en-US" dirty="0" err="1"/>
              <a:t>Tristano</a:t>
            </a:r>
            <a:r>
              <a:rPr lang="en-US" dirty="0"/>
              <a:t>, Bill Evans, Phineas Newborn, George Shearing, John Hicks, Harold </a:t>
            </a:r>
            <a:r>
              <a:rPr lang="en-US" dirty="0" err="1"/>
              <a:t>Mabern</a:t>
            </a:r>
            <a:r>
              <a:rPr lang="en-US" dirty="0"/>
              <a:t>, Kenny Drew, Herbie Hancock, McCoy Tyner, Kenny Barron, Chick </a:t>
            </a:r>
            <a:r>
              <a:rPr lang="en-US" dirty="0" err="1"/>
              <a:t>Corea</a:t>
            </a:r>
            <a:r>
              <a:rPr lang="en-US" dirty="0"/>
              <a:t>, Keith Jarrett, Joe </a:t>
            </a:r>
            <a:r>
              <a:rPr lang="en-US" dirty="0" err="1"/>
              <a:t>Zawinul</a:t>
            </a:r>
            <a:r>
              <a:rPr lang="en-US" dirty="0"/>
              <a:t>, </a:t>
            </a:r>
            <a:r>
              <a:rPr lang="en-US" dirty="0" err="1"/>
              <a:t>Mulgrew</a:t>
            </a:r>
            <a:r>
              <a:rPr lang="en-US" dirty="0"/>
              <a:t> Miller, Richie </a:t>
            </a:r>
            <a:r>
              <a:rPr lang="en-US" dirty="0" err="1"/>
              <a:t>Beirach</a:t>
            </a:r>
            <a:r>
              <a:rPr lang="en-US" dirty="0"/>
              <a:t>, Fred Hersch, Eddie Palmieri, Paul Bley, Kenny Kirkland.</a:t>
            </a:r>
          </a:p>
          <a:p>
            <a:endParaRPr lang="en-US" dirty="0"/>
          </a:p>
        </p:txBody>
      </p:sp>
    </p:spTree>
    <p:extLst>
      <p:ext uri="{BB962C8B-B14F-4D97-AF65-F5344CB8AC3E}">
        <p14:creationId xmlns:p14="http://schemas.microsoft.com/office/powerpoint/2010/main" val="986922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565CC-3BAA-1F49-A695-F721C06EF4AB}"/>
              </a:ext>
            </a:extLst>
          </p:cNvPr>
          <p:cNvSpPr>
            <a:spLocks noGrp="1"/>
          </p:cNvSpPr>
          <p:nvPr>
            <p:ph type="title"/>
          </p:nvPr>
        </p:nvSpPr>
        <p:spPr/>
        <p:txBody>
          <a:bodyPr/>
          <a:lstStyle/>
          <a:p>
            <a:pPr algn="ctr"/>
            <a:r>
              <a:rPr lang="en-US" dirty="0"/>
              <a:t>Guitarists</a:t>
            </a:r>
          </a:p>
        </p:txBody>
      </p:sp>
      <p:sp>
        <p:nvSpPr>
          <p:cNvPr id="3" name="Content Placeholder 2">
            <a:extLst>
              <a:ext uri="{FF2B5EF4-FFF2-40B4-BE49-F238E27FC236}">
                <a16:creationId xmlns:a16="http://schemas.microsoft.com/office/drawing/2014/main" id="{3C51C9A5-0B81-984E-8834-D6E5D891E946}"/>
              </a:ext>
            </a:extLst>
          </p:cNvPr>
          <p:cNvSpPr>
            <a:spLocks noGrp="1"/>
          </p:cNvSpPr>
          <p:nvPr>
            <p:ph idx="1"/>
          </p:nvPr>
        </p:nvSpPr>
        <p:spPr/>
        <p:txBody>
          <a:bodyPr/>
          <a:lstStyle/>
          <a:p>
            <a:r>
              <a:rPr lang="en-US" dirty="0"/>
              <a:t>Charlie Christian, Charlie Byrd, Barney Kessel, Grant Green, Freddie Green, Wes Montgomery, Kenny Burrell, Jim Hall, Tal Farlow, Herb Ellis, Les Paul, Django Reinhardt, Jimmy Raney, Joe Pass, John Scofield, Mike Stern, Wayne Krantz, Bill </a:t>
            </a:r>
            <a:r>
              <a:rPr lang="en-US" dirty="0" err="1"/>
              <a:t>Frisell</a:t>
            </a:r>
            <a:r>
              <a:rPr lang="en-US" dirty="0"/>
              <a:t>, Ben </a:t>
            </a:r>
            <a:r>
              <a:rPr lang="en-US" dirty="0" err="1"/>
              <a:t>Monder</a:t>
            </a:r>
            <a:r>
              <a:rPr lang="en-US" dirty="0"/>
              <a:t>, Robin Eubanks, John Abercrombie, Larry </a:t>
            </a:r>
            <a:r>
              <a:rPr lang="en-US" dirty="0" err="1"/>
              <a:t>Corryell</a:t>
            </a:r>
            <a:r>
              <a:rPr lang="en-US" dirty="0"/>
              <a:t>, Pat </a:t>
            </a:r>
            <a:r>
              <a:rPr lang="en-US" dirty="0" err="1"/>
              <a:t>Metheny</a:t>
            </a:r>
            <a:r>
              <a:rPr lang="en-US" dirty="0"/>
              <a:t>, Ed </a:t>
            </a:r>
            <a:r>
              <a:rPr lang="en-US" dirty="0" err="1"/>
              <a:t>Bickert</a:t>
            </a:r>
            <a:r>
              <a:rPr lang="en-US" dirty="0"/>
              <a:t>, Mick </a:t>
            </a:r>
            <a:r>
              <a:rPr lang="en-US" dirty="0" err="1"/>
              <a:t>Goodrick</a:t>
            </a:r>
            <a:r>
              <a:rPr lang="en-US" dirty="0"/>
              <a:t>, Ralph Towner</a:t>
            </a:r>
          </a:p>
        </p:txBody>
      </p:sp>
    </p:spTree>
    <p:extLst>
      <p:ext uri="{BB962C8B-B14F-4D97-AF65-F5344CB8AC3E}">
        <p14:creationId xmlns:p14="http://schemas.microsoft.com/office/powerpoint/2010/main" val="1018922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565CC-3BAA-1F49-A695-F721C06EF4AB}"/>
              </a:ext>
            </a:extLst>
          </p:cNvPr>
          <p:cNvSpPr>
            <a:spLocks noGrp="1"/>
          </p:cNvSpPr>
          <p:nvPr>
            <p:ph type="title"/>
          </p:nvPr>
        </p:nvSpPr>
        <p:spPr/>
        <p:txBody>
          <a:bodyPr/>
          <a:lstStyle/>
          <a:p>
            <a:pPr algn="ctr"/>
            <a:r>
              <a:rPr lang="en-US" dirty="0"/>
              <a:t>Bassists</a:t>
            </a:r>
          </a:p>
        </p:txBody>
      </p:sp>
      <p:sp>
        <p:nvSpPr>
          <p:cNvPr id="3" name="Content Placeholder 2">
            <a:extLst>
              <a:ext uri="{FF2B5EF4-FFF2-40B4-BE49-F238E27FC236}">
                <a16:creationId xmlns:a16="http://schemas.microsoft.com/office/drawing/2014/main" id="{3C51C9A5-0B81-984E-8834-D6E5D891E946}"/>
              </a:ext>
            </a:extLst>
          </p:cNvPr>
          <p:cNvSpPr>
            <a:spLocks noGrp="1"/>
          </p:cNvSpPr>
          <p:nvPr>
            <p:ph idx="1"/>
          </p:nvPr>
        </p:nvSpPr>
        <p:spPr/>
        <p:txBody>
          <a:bodyPr/>
          <a:lstStyle/>
          <a:p>
            <a:pPr marL="0" indent="0">
              <a:buNone/>
            </a:pPr>
            <a:r>
              <a:rPr lang="en-US" dirty="0"/>
              <a:t>Oscar Pettiford, Paul Chambers, Ray Brown, Ron Carter, Dave Holland, Butch Warren, Sam Jones, Buster Williams, Richard Davis, Jimmy Garrison, Steve Davis, Reggie Workman, Wilbur Ware, Doug Watkins, Sam Jones, Charles Mingus, Bob </a:t>
            </a:r>
            <a:r>
              <a:rPr lang="en-US" dirty="0" err="1"/>
              <a:t>Cranshaw</a:t>
            </a:r>
            <a:r>
              <a:rPr lang="en-US" dirty="0"/>
              <a:t>, Scott </a:t>
            </a:r>
            <a:r>
              <a:rPr lang="en-US" dirty="0" err="1"/>
              <a:t>LaFaro</a:t>
            </a:r>
            <a:r>
              <a:rPr lang="en-US" dirty="0"/>
              <a:t>, Eddie Gomez, Marc Johnson, Rufus Reid, Charles </a:t>
            </a:r>
            <a:r>
              <a:rPr lang="en-US" dirty="0" err="1"/>
              <a:t>Fambrough</a:t>
            </a:r>
            <a:r>
              <a:rPr lang="en-US" dirty="0"/>
              <a:t>, Niels-Henning </a:t>
            </a:r>
            <a:r>
              <a:rPr lang="en-US" dirty="0" err="1"/>
              <a:t>Ortsed</a:t>
            </a:r>
            <a:r>
              <a:rPr lang="en-US" dirty="0"/>
              <a:t>-Pederson, Charlie Haden, Ray Drummond, Christian McBride</a:t>
            </a:r>
          </a:p>
        </p:txBody>
      </p:sp>
    </p:spTree>
    <p:extLst>
      <p:ext uri="{BB962C8B-B14F-4D97-AF65-F5344CB8AC3E}">
        <p14:creationId xmlns:p14="http://schemas.microsoft.com/office/powerpoint/2010/main" val="2961022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565CC-3BAA-1F49-A695-F721C06EF4AB}"/>
              </a:ext>
            </a:extLst>
          </p:cNvPr>
          <p:cNvSpPr>
            <a:spLocks noGrp="1"/>
          </p:cNvSpPr>
          <p:nvPr>
            <p:ph type="title"/>
          </p:nvPr>
        </p:nvSpPr>
        <p:spPr/>
        <p:txBody>
          <a:bodyPr/>
          <a:lstStyle/>
          <a:p>
            <a:pPr algn="ctr"/>
            <a:r>
              <a:rPr lang="en-US" dirty="0"/>
              <a:t>Drummers</a:t>
            </a:r>
          </a:p>
        </p:txBody>
      </p:sp>
      <p:sp>
        <p:nvSpPr>
          <p:cNvPr id="3" name="Content Placeholder 2">
            <a:extLst>
              <a:ext uri="{FF2B5EF4-FFF2-40B4-BE49-F238E27FC236}">
                <a16:creationId xmlns:a16="http://schemas.microsoft.com/office/drawing/2014/main" id="{3C51C9A5-0B81-984E-8834-D6E5D891E946}"/>
              </a:ext>
            </a:extLst>
          </p:cNvPr>
          <p:cNvSpPr>
            <a:spLocks noGrp="1"/>
          </p:cNvSpPr>
          <p:nvPr>
            <p:ph idx="1"/>
          </p:nvPr>
        </p:nvSpPr>
        <p:spPr/>
        <p:txBody>
          <a:bodyPr/>
          <a:lstStyle/>
          <a:p>
            <a:pPr marL="0" indent="0">
              <a:buNone/>
            </a:pPr>
            <a:r>
              <a:rPr lang="en-US" dirty="0"/>
              <a:t>Papa Jo Jones, Kenny Clarke, Max Roach, Art Blakey, Arthur Taylor, “Philly” Joe Jones, Elvin Jones, Jimmy Cobb, Tony Williams, Roy Haynes, Billy Higgins, Danny Richmond, Al Foster, Mel Lewis, Ralph Peterson, Jon Christensen, Victor Lewis, Louis Hayes, Jack DeJohnette, Joe Chambers, Carl Allen, Vernell Fournier, Adam Nussbaum, Steve Gadd, Jeff Watts, Brian Blade, Rudy Royston</a:t>
            </a:r>
          </a:p>
        </p:txBody>
      </p:sp>
    </p:spTree>
    <p:extLst>
      <p:ext uri="{BB962C8B-B14F-4D97-AF65-F5344CB8AC3E}">
        <p14:creationId xmlns:p14="http://schemas.microsoft.com/office/powerpoint/2010/main" val="1662268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103D9-EC55-FD44-A12A-51F217D29F33}"/>
              </a:ext>
            </a:extLst>
          </p:cNvPr>
          <p:cNvSpPr>
            <a:spLocks noGrp="1"/>
          </p:cNvSpPr>
          <p:nvPr>
            <p:ph type="ctrTitle"/>
          </p:nvPr>
        </p:nvSpPr>
        <p:spPr/>
        <p:txBody>
          <a:bodyPr>
            <a:normAutofit fontScale="90000"/>
          </a:bodyPr>
          <a:lstStyle/>
          <a:p>
            <a:r>
              <a:rPr lang="en-US" dirty="0"/>
              <a:t>Rhythm Section Techniques </a:t>
            </a:r>
            <a:br>
              <a:rPr lang="en-US" dirty="0"/>
            </a:br>
            <a:r>
              <a:rPr lang="en-US" dirty="0"/>
              <a:t>and Solutions</a:t>
            </a:r>
            <a:br>
              <a:rPr lang="en-US" dirty="0"/>
            </a:br>
            <a:endParaRPr lang="en-US" dirty="0"/>
          </a:p>
        </p:txBody>
      </p:sp>
      <p:sp>
        <p:nvSpPr>
          <p:cNvPr id="3" name="Subtitle 2">
            <a:extLst>
              <a:ext uri="{FF2B5EF4-FFF2-40B4-BE49-F238E27FC236}">
                <a16:creationId xmlns:a16="http://schemas.microsoft.com/office/drawing/2014/main" id="{938A9EC1-CC7B-B34C-8DBC-56FA68B95ACB}"/>
              </a:ext>
            </a:extLst>
          </p:cNvPr>
          <p:cNvSpPr>
            <a:spLocks noGrp="1"/>
          </p:cNvSpPr>
          <p:nvPr>
            <p:ph type="subTitle" idx="1"/>
          </p:nvPr>
        </p:nvSpPr>
        <p:spPr/>
        <p:txBody>
          <a:bodyPr/>
          <a:lstStyle/>
          <a:p>
            <a:pPr algn="l"/>
            <a:r>
              <a:rPr lang="en-US" dirty="0"/>
              <a:t>						Professor </a:t>
            </a:r>
            <a:r>
              <a:rPr lang="en-US" b="1" dirty="0"/>
              <a:t>Earl MacDonald</a:t>
            </a:r>
            <a:br>
              <a:rPr lang="en-US" dirty="0"/>
            </a:br>
            <a:r>
              <a:rPr lang="en-US" dirty="0"/>
              <a:t>						Director of Jazz Studies</a:t>
            </a:r>
            <a:br>
              <a:rPr lang="en-US" dirty="0"/>
            </a:br>
            <a:r>
              <a:rPr lang="en-US" dirty="0"/>
              <a:t>					</a:t>
            </a:r>
          </a:p>
        </p:txBody>
      </p:sp>
      <p:pic>
        <p:nvPicPr>
          <p:cNvPr id="5" name="Picture 4">
            <a:extLst>
              <a:ext uri="{FF2B5EF4-FFF2-40B4-BE49-F238E27FC236}">
                <a16:creationId xmlns:a16="http://schemas.microsoft.com/office/drawing/2014/main" id="{4F84A206-6784-2442-ABB9-0B903D84D258}"/>
              </a:ext>
            </a:extLst>
          </p:cNvPr>
          <p:cNvPicPr>
            <a:picLocks noChangeAspect="1"/>
          </p:cNvPicPr>
          <p:nvPr/>
        </p:nvPicPr>
        <p:blipFill>
          <a:blip r:embed="rId2"/>
          <a:stretch>
            <a:fillRect/>
          </a:stretch>
        </p:blipFill>
        <p:spPr>
          <a:xfrm>
            <a:off x="7662331" y="4423701"/>
            <a:ext cx="2153893" cy="1852348"/>
          </a:xfrm>
          <a:prstGeom prst="rect">
            <a:avLst/>
          </a:prstGeom>
        </p:spPr>
      </p:pic>
    </p:spTree>
    <p:extLst>
      <p:ext uri="{BB962C8B-B14F-4D97-AF65-F5344CB8AC3E}">
        <p14:creationId xmlns:p14="http://schemas.microsoft.com/office/powerpoint/2010/main" val="2473747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B7414F-7A0D-D64B-B1E9-0234B4E56A98}"/>
              </a:ext>
            </a:extLst>
          </p:cNvPr>
          <p:cNvSpPr>
            <a:spLocks noGrp="1"/>
          </p:cNvSpPr>
          <p:nvPr>
            <p:ph type="title"/>
          </p:nvPr>
        </p:nvSpPr>
        <p:spPr/>
        <p:txBody>
          <a:bodyPr/>
          <a:lstStyle/>
          <a:p>
            <a:r>
              <a:rPr lang="en-US" dirty="0"/>
              <a:t>dissimilarities</a:t>
            </a:r>
            <a:br>
              <a:rPr lang="en-US" dirty="0"/>
            </a:br>
            <a:endParaRPr lang="en-US" dirty="0"/>
          </a:p>
        </p:txBody>
      </p:sp>
      <p:sp>
        <p:nvSpPr>
          <p:cNvPr id="7" name="Text Placeholder 6">
            <a:extLst>
              <a:ext uri="{FF2B5EF4-FFF2-40B4-BE49-F238E27FC236}">
                <a16:creationId xmlns:a16="http://schemas.microsoft.com/office/drawing/2014/main" id="{069BDCA2-3022-6744-BFC6-5136D9C62358}"/>
              </a:ext>
            </a:extLst>
          </p:cNvPr>
          <p:cNvSpPr>
            <a:spLocks noGrp="1"/>
          </p:cNvSpPr>
          <p:nvPr>
            <p:ph type="body" idx="1"/>
          </p:nvPr>
        </p:nvSpPr>
        <p:spPr>
          <a:xfrm>
            <a:off x="6366932" y="3894667"/>
            <a:ext cx="4980517" cy="2269066"/>
          </a:xfrm>
        </p:spPr>
        <p:txBody>
          <a:bodyPr>
            <a:normAutofit/>
          </a:bodyPr>
          <a:lstStyle/>
          <a:p>
            <a:pPr marL="342900" indent="-342900">
              <a:buFontTx/>
              <a:buChar char="-"/>
            </a:pPr>
            <a:r>
              <a:rPr lang="en-US" dirty="0"/>
              <a:t>learning approach</a:t>
            </a:r>
          </a:p>
          <a:p>
            <a:pPr marL="342900" indent="-342900">
              <a:buFontTx/>
              <a:buChar char="-"/>
            </a:pPr>
            <a:r>
              <a:rPr lang="en-US" dirty="0"/>
              <a:t>strengths/weaknesses</a:t>
            </a:r>
          </a:p>
          <a:p>
            <a:pPr marL="342900" indent="-342900">
              <a:buFontTx/>
              <a:buChar char="-"/>
            </a:pPr>
            <a:r>
              <a:rPr lang="en-US" dirty="0"/>
              <a:t>notation</a:t>
            </a:r>
          </a:p>
          <a:p>
            <a:pPr marL="342900" indent="-342900">
              <a:buFontTx/>
              <a:buChar char="-"/>
            </a:pPr>
            <a:r>
              <a:rPr lang="en-US" dirty="0"/>
              <a:t>drawing upon one’s collective listening</a:t>
            </a:r>
          </a:p>
        </p:txBody>
      </p:sp>
    </p:spTree>
    <p:extLst>
      <p:ext uri="{BB962C8B-B14F-4D97-AF65-F5344CB8AC3E}">
        <p14:creationId xmlns:p14="http://schemas.microsoft.com/office/powerpoint/2010/main" val="275831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B7414F-7A0D-D64B-B1E9-0234B4E56A98}"/>
              </a:ext>
            </a:extLst>
          </p:cNvPr>
          <p:cNvSpPr>
            <a:spLocks noGrp="1"/>
          </p:cNvSpPr>
          <p:nvPr>
            <p:ph type="title" idx="4294967295"/>
          </p:nvPr>
        </p:nvSpPr>
        <p:spPr>
          <a:xfrm>
            <a:off x="0" y="1709738"/>
            <a:ext cx="10515600" cy="2852737"/>
          </a:xfrm>
        </p:spPr>
        <p:txBody>
          <a:bodyPr/>
          <a:lstStyle/>
          <a:p>
            <a:br>
              <a:rPr lang="en-US" dirty="0"/>
            </a:br>
            <a:endParaRPr lang="en-US" dirty="0"/>
          </a:p>
        </p:txBody>
      </p:sp>
      <p:pic>
        <p:nvPicPr>
          <p:cNvPr id="3" name="Picture 2">
            <a:extLst>
              <a:ext uri="{FF2B5EF4-FFF2-40B4-BE49-F238E27FC236}">
                <a16:creationId xmlns:a16="http://schemas.microsoft.com/office/drawing/2014/main" id="{0EC78BFD-CAC8-1F41-960E-8107F2BB5934}"/>
              </a:ext>
            </a:extLst>
          </p:cNvPr>
          <p:cNvPicPr>
            <a:picLocks noChangeAspect="1"/>
          </p:cNvPicPr>
          <p:nvPr/>
        </p:nvPicPr>
        <p:blipFill>
          <a:blip r:embed="rId4"/>
          <a:stretch>
            <a:fillRect/>
          </a:stretch>
        </p:blipFill>
        <p:spPr>
          <a:xfrm>
            <a:off x="6677891" y="-110837"/>
            <a:ext cx="5264727" cy="7437751"/>
          </a:xfrm>
          <a:prstGeom prst="rect">
            <a:avLst/>
          </a:prstGeom>
        </p:spPr>
      </p:pic>
      <p:pic>
        <p:nvPicPr>
          <p:cNvPr id="4" name="y2mate.com - thad_jonesmel_lewis_dont_get_sassy_live_RcyT-CVH_6I_360p">
            <a:hlinkClick r:id="" action="ppaction://media"/>
            <a:extLst>
              <a:ext uri="{FF2B5EF4-FFF2-40B4-BE49-F238E27FC236}">
                <a16:creationId xmlns:a16="http://schemas.microsoft.com/office/drawing/2014/main" id="{043224D2-F978-F047-A239-D743607407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3175"/>
            <a:ext cx="6121400" cy="4572000"/>
          </a:xfrm>
          <a:prstGeom prst="rect">
            <a:avLst/>
          </a:prstGeom>
        </p:spPr>
      </p:pic>
    </p:spTree>
    <p:extLst>
      <p:ext uri="{BB962C8B-B14F-4D97-AF65-F5344CB8AC3E}">
        <p14:creationId xmlns:p14="http://schemas.microsoft.com/office/powerpoint/2010/main" val="406006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2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B7414F-7A0D-D64B-B1E9-0234B4E56A98}"/>
              </a:ext>
            </a:extLst>
          </p:cNvPr>
          <p:cNvSpPr>
            <a:spLocks noGrp="1"/>
          </p:cNvSpPr>
          <p:nvPr>
            <p:ph type="title"/>
          </p:nvPr>
        </p:nvSpPr>
        <p:spPr/>
        <p:txBody>
          <a:bodyPr/>
          <a:lstStyle/>
          <a:p>
            <a:br>
              <a:rPr lang="en-US" dirty="0"/>
            </a:br>
            <a:endParaRPr lang="en-US" dirty="0"/>
          </a:p>
        </p:txBody>
      </p:sp>
      <p:sp>
        <p:nvSpPr>
          <p:cNvPr id="7" name="Text Placeholder 6">
            <a:extLst>
              <a:ext uri="{FF2B5EF4-FFF2-40B4-BE49-F238E27FC236}">
                <a16:creationId xmlns:a16="http://schemas.microsoft.com/office/drawing/2014/main" id="{069BDCA2-3022-6744-BFC6-5136D9C62358}"/>
              </a:ext>
            </a:extLst>
          </p:cNvPr>
          <p:cNvSpPr>
            <a:spLocks noGrp="1"/>
          </p:cNvSpPr>
          <p:nvPr>
            <p:ph type="body" idx="1"/>
          </p:nvPr>
        </p:nvSpPr>
        <p:spPr>
          <a:xfrm>
            <a:off x="6366932" y="3894667"/>
            <a:ext cx="4980517" cy="2269066"/>
          </a:xfrm>
        </p:spPr>
        <p:txBody>
          <a:bodyPr>
            <a:normAutofit/>
          </a:bodyPr>
          <a:lstStyle/>
          <a:p>
            <a:endParaRPr lang="en-US" dirty="0"/>
          </a:p>
        </p:txBody>
      </p:sp>
      <p:pic>
        <p:nvPicPr>
          <p:cNvPr id="3" name="Picture 2">
            <a:extLst>
              <a:ext uri="{FF2B5EF4-FFF2-40B4-BE49-F238E27FC236}">
                <a16:creationId xmlns:a16="http://schemas.microsoft.com/office/drawing/2014/main" id="{76E74DDB-A39C-054B-B680-9E8A624F19D7}"/>
              </a:ext>
            </a:extLst>
          </p:cNvPr>
          <p:cNvPicPr>
            <a:picLocks noChangeAspect="1"/>
          </p:cNvPicPr>
          <p:nvPr/>
        </p:nvPicPr>
        <p:blipFill>
          <a:blip r:embed="rId2"/>
          <a:stretch>
            <a:fillRect/>
          </a:stretch>
        </p:blipFill>
        <p:spPr>
          <a:xfrm>
            <a:off x="3214254" y="-423820"/>
            <a:ext cx="5517202" cy="7794437"/>
          </a:xfrm>
          <a:prstGeom prst="rect">
            <a:avLst/>
          </a:prstGeom>
        </p:spPr>
      </p:pic>
      <p:sp>
        <p:nvSpPr>
          <p:cNvPr id="4" name="TextBox 3">
            <a:extLst>
              <a:ext uri="{FF2B5EF4-FFF2-40B4-BE49-F238E27FC236}">
                <a16:creationId xmlns:a16="http://schemas.microsoft.com/office/drawing/2014/main" id="{E548C54A-57CD-9448-9CAD-4F60E19E6847}"/>
              </a:ext>
            </a:extLst>
          </p:cNvPr>
          <p:cNvSpPr txBox="1"/>
          <p:nvPr/>
        </p:nvSpPr>
        <p:spPr>
          <a:xfrm>
            <a:off x="2175164" y="328352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9366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B7414F-7A0D-D64B-B1E9-0234B4E56A98}"/>
              </a:ext>
            </a:extLst>
          </p:cNvPr>
          <p:cNvSpPr>
            <a:spLocks noGrp="1"/>
          </p:cNvSpPr>
          <p:nvPr>
            <p:ph type="title"/>
          </p:nvPr>
        </p:nvSpPr>
        <p:spPr/>
        <p:txBody>
          <a:bodyPr/>
          <a:lstStyle/>
          <a:p>
            <a:br>
              <a:rPr lang="en-US" dirty="0"/>
            </a:br>
            <a:endParaRPr lang="en-US" dirty="0"/>
          </a:p>
        </p:txBody>
      </p:sp>
      <p:sp>
        <p:nvSpPr>
          <p:cNvPr id="7" name="Text Placeholder 6">
            <a:extLst>
              <a:ext uri="{FF2B5EF4-FFF2-40B4-BE49-F238E27FC236}">
                <a16:creationId xmlns:a16="http://schemas.microsoft.com/office/drawing/2014/main" id="{069BDCA2-3022-6744-BFC6-5136D9C62358}"/>
              </a:ext>
            </a:extLst>
          </p:cNvPr>
          <p:cNvSpPr>
            <a:spLocks noGrp="1"/>
          </p:cNvSpPr>
          <p:nvPr>
            <p:ph type="body" idx="1"/>
          </p:nvPr>
        </p:nvSpPr>
        <p:spPr>
          <a:xfrm>
            <a:off x="6366932" y="3894667"/>
            <a:ext cx="4980517" cy="2269066"/>
          </a:xfrm>
        </p:spPr>
        <p:txBody>
          <a:bodyPr>
            <a:normAutofit/>
          </a:bodyPr>
          <a:lstStyle/>
          <a:p>
            <a:endParaRPr lang="en-US" dirty="0"/>
          </a:p>
        </p:txBody>
      </p:sp>
      <p:pic>
        <p:nvPicPr>
          <p:cNvPr id="3" name="Picture 2">
            <a:extLst>
              <a:ext uri="{FF2B5EF4-FFF2-40B4-BE49-F238E27FC236}">
                <a16:creationId xmlns:a16="http://schemas.microsoft.com/office/drawing/2014/main" id="{AB76DE18-BA29-D843-B251-63A38A249A09}"/>
              </a:ext>
            </a:extLst>
          </p:cNvPr>
          <p:cNvPicPr>
            <a:picLocks noChangeAspect="1"/>
          </p:cNvPicPr>
          <p:nvPr/>
        </p:nvPicPr>
        <p:blipFill>
          <a:blip r:embed="rId2"/>
          <a:stretch>
            <a:fillRect/>
          </a:stretch>
        </p:blipFill>
        <p:spPr>
          <a:xfrm>
            <a:off x="3366655" y="-199495"/>
            <a:ext cx="5430981" cy="7672627"/>
          </a:xfrm>
          <a:prstGeom prst="rect">
            <a:avLst/>
          </a:prstGeom>
        </p:spPr>
      </p:pic>
    </p:spTree>
    <p:extLst>
      <p:ext uri="{BB962C8B-B14F-4D97-AF65-F5344CB8AC3E}">
        <p14:creationId xmlns:p14="http://schemas.microsoft.com/office/powerpoint/2010/main" val="260567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706CF-A65A-F244-B1D6-F5F7C1EB8FC9}"/>
              </a:ext>
            </a:extLst>
          </p:cNvPr>
          <p:cNvSpPr>
            <a:spLocks noGrp="1"/>
          </p:cNvSpPr>
          <p:nvPr>
            <p:ph type="title"/>
          </p:nvPr>
        </p:nvSpPr>
        <p:spPr/>
        <p:txBody>
          <a:bodyPr/>
          <a:lstStyle/>
          <a:p>
            <a:pPr algn="ctr"/>
            <a:r>
              <a:rPr lang="en-US" dirty="0"/>
              <a:t>Book Recommendations</a:t>
            </a:r>
          </a:p>
        </p:txBody>
      </p:sp>
      <p:sp>
        <p:nvSpPr>
          <p:cNvPr id="3" name="Content Placeholder 2">
            <a:extLst>
              <a:ext uri="{FF2B5EF4-FFF2-40B4-BE49-F238E27FC236}">
                <a16:creationId xmlns:a16="http://schemas.microsoft.com/office/drawing/2014/main" id="{48D003DD-9916-2C4D-985E-01EC1CD6D316}"/>
              </a:ext>
            </a:extLst>
          </p:cNvPr>
          <p:cNvSpPr>
            <a:spLocks noGrp="1"/>
          </p:cNvSpPr>
          <p:nvPr>
            <p:ph idx="1"/>
          </p:nvPr>
        </p:nvSpPr>
        <p:spPr/>
        <p:txBody>
          <a:bodyPr>
            <a:normAutofit/>
          </a:bodyPr>
          <a:lstStyle/>
          <a:p>
            <a:r>
              <a:rPr lang="en-US" dirty="0"/>
              <a:t>Drums:	</a:t>
            </a:r>
          </a:p>
          <a:p>
            <a:pPr lvl="2"/>
            <a:r>
              <a:rPr lang="en-US" i="1" dirty="0"/>
              <a:t>Advanced Techniques for the Modern Drummer</a:t>
            </a:r>
            <a:r>
              <a:rPr lang="en-US" dirty="0"/>
              <a:t>, by Jim Chapin</a:t>
            </a:r>
          </a:p>
          <a:p>
            <a:pPr lvl="2"/>
            <a:r>
              <a:rPr lang="en-US" i="1" dirty="0"/>
              <a:t>The Art of Bebop Drumming</a:t>
            </a:r>
            <a:r>
              <a:rPr lang="en-US" dirty="0"/>
              <a:t>, by John Riley</a:t>
            </a:r>
            <a:br>
              <a:rPr lang="en-US" dirty="0"/>
            </a:br>
            <a:endParaRPr lang="en-US" dirty="0"/>
          </a:p>
          <a:p>
            <a:r>
              <a:rPr lang="en-US" dirty="0"/>
              <a:t>Bass:</a:t>
            </a:r>
          </a:p>
          <a:p>
            <a:pPr lvl="2"/>
            <a:r>
              <a:rPr lang="en-US" i="1" dirty="0"/>
              <a:t>The Jazz Bass Line Book</a:t>
            </a:r>
            <a:r>
              <a:rPr lang="en-US" dirty="0"/>
              <a:t>, by Mike </a:t>
            </a:r>
            <a:r>
              <a:rPr lang="en-US" dirty="0" err="1"/>
              <a:t>Downes</a:t>
            </a:r>
            <a:endParaRPr lang="en-US" dirty="0"/>
          </a:p>
          <a:p>
            <a:pPr lvl="2"/>
            <a:r>
              <a:rPr lang="en-US" i="1" dirty="0"/>
              <a:t>The Improvisor's Bass Method</a:t>
            </a:r>
            <a:r>
              <a:rPr lang="en-US" dirty="0"/>
              <a:t>, by Chuck Sher</a:t>
            </a:r>
          </a:p>
          <a:p>
            <a:pPr marL="914400" lvl="2" indent="0">
              <a:buNone/>
            </a:pPr>
            <a:endParaRPr lang="en-US" dirty="0"/>
          </a:p>
          <a:p>
            <a:r>
              <a:rPr lang="en-US" dirty="0"/>
              <a:t>Piano:	</a:t>
            </a:r>
          </a:p>
          <a:p>
            <a:pPr lvl="2"/>
            <a:r>
              <a:rPr lang="en-US" i="1" dirty="0"/>
              <a:t>The Jazz Piano Book</a:t>
            </a:r>
            <a:r>
              <a:rPr lang="en-US" dirty="0"/>
              <a:t>, by Mark Levine</a:t>
            </a:r>
          </a:p>
          <a:p>
            <a:pPr lvl="2"/>
            <a:r>
              <a:rPr lang="en-US" i="1" dirty="0"/>
              <a:t>Voicings for Jazz Keyboard</a:t>
            </a:r>
            <a:r>
              <a:rPr lang="en-US" dirty="0"/>
              <a:t>, by Frank </a:t>
            </a:r>
            <a:r>
              <a:rPr lang="en-US" dirty="0" err="1"/>
              <a:t>Mantooth</a:t>
            </a:r>
            <a:endParaRPr lang="en-US" dirty="0"/>
          </a:p>
          <a:p>
            <a:pPr lvl="2"/>
            <a:endParaRPr lang="en-US" dirty="0"/>
          </a:p>
        </p:txBody>
      </p:sp>
    </p:spTree>
    <p:extLst>
      <p:ext uri="{BB962C8B-B14F-4D97-AF65-F5344CB8AC3E}">
        <p14:creationId xmlns:p14="http://schemas.microsoft.com/office/powerpoint/2010/main" val="52718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FA5354-58D2-074B-8401-EE4315530EE6}"/>
              </a:ext>
            </a:extLst>
          </p:cNvPr>
          <p:cNvSpPr>
            <a:spLocks noGrp="1"/>
          </p:cNvSpPr>
          <p:nvPr>
            <p:ph type="title"/>
          </p:nvPr>
        </p:nvSpPr>
        <p:spPr/>
        <p:txBody>
          <a:bodyPr/>
          <a:lstStyle/>
          <a:p>
            <a:pPr algn="ctr"/>
            <a:r>
              <a:rPr lang="en-US" dirty="0"/>
              <a:t>rhythm section </a:t>
            </a:r>
            <a:br>
              <a:rPr lang="en-US" dirty="0"/>
            </a:br>
            <a:r>
              <a:rPr lang="en-US" dirty="0"/>
              <a:t>set-up </a:t>
            </a:r>
            <a:br>
              <a:rPr lang="en-US" dirty="0"/>
            </a:br>
            <a:r>
              <a:rPr lang="en-US" dirty="0"/>
              <a:t>configurations</a:t>
            </a:r>
          </a:p>
        </p:txBody>
      </p:sp>
      <p:sp>
        <p:nvSpPr>
          <p:cNvPr id="5" name="Text Placeholder 4">
            <a:extLst>
              <a:ext uri="{FF2B5EF4-FFF2-40B4-BE49-F238E27FC236}">
                <a16:creationId xmlns:a16="http://schemas.microsoft.com/office/drawing/2014/main" id="{BA6A2FBA-FEC5-1C43-8834-41D962079B5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7261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F071-120F-134F-B4AF-C2CB5AA72622}"/>
              </a:ext>
            </a:extLst>
          </p:cNvPr>
          <p:cNvSpPr>
            <a:spLocks noGrp="1"/>
          </p:cNvSpPr>
          <p:nvPr>
            <p:ph type="title"/>
          </p:nvPr>
        </p:nvSpPr>
        <p:spPr/>
        <p:txBody>
          <a:bodyPr/>
          <a:lstStyle/>
          <a:p>
            <a:pPr algn="ctr"/>
            <a:r>
              <a:rPr lang="en-US" b="1" dirty="0"/>
              <a:t>Guitar &amp; Piano</a:t>
            </a:r>
          </a:p>
        </p:txBody>
      </p:sp>
      <p:sp>
        <p:nvSpPr>
          <p:cNvPr id="3" name="Content Placeholder 2">
            <a:extLst>
              <a:ext uri="{FF2B5EF4-FFF2-40B4-BE49-F238E27FC236}">
                <a16:creationId xmlns:a16="http://schemas.microsoft.com/office/drawing/2014/main" id="{F203151A-1CF4-9D40-AC3D-47FB0595CB33}"/>
              </a:ext>
            </a:extLst>
          </p:cNvPr>
          <p:cNvSpPr>
            <a:spLocks noGrp="1"/>
          </p:cNvSpPr>
          <p:nvPr>
            <p:ph idx="1"/>
          </p:nvPr>
        </p:nvSpPr>
        <p:spPr>
          <a:xfrm>
            <a:off x="838200" y="1825625"/>
            <a:ext cx="10515600" cy="4812242"/>
          </a:xfrm>
        </p:spPr>
        <p:txBody>
          <a:bodyPr>
            <a:normAutofit/>
          </a:bodyPr>
          <a:lstStyle/>
          <a:p>
            <a:r>
              <a:rPr lang="en-US" dirty="0"/>
              <a:t>Specific Roles:</a:t>
            </a:r>
            <a:br>
              <a:rPr lang="en-US" dirty="0"/>
            </a:br>
            <a:endParaRPr lang="en-US" dirty="0"/>
          </a:p>
          <a:p>
            <a:pPr lvl="1"/>
            <a:r>
              <a:rPr lang="en-US" dirty="0"/>
              <a:t>taking turns comping</a:t>
            </a:r>
            <a:br>
              <a:rPr lang="en-US" dirty="0"/>
            </a:br>
            <a:endParaRPr lang="en-US" dirty="0"/>
          </a:p>
          <a:p>
            <a:pPr lvl="1"/>
            <a:r>
              <a:rPr lang="en-US" dirty="0"/>
              <a:t>dominant and subservient functions</a:t>
            </a:r>
            <a:br>
              <a:rPr lang="en-US" dirty="0"/>
            </a:br>
            <a:endParaRPr lang="en-US" dirty="0"/>
          </a:p>
          <a:p>
            <a:pPr lvl="1"/>
            <a:r>
              <a:rPr lang="en-US" dirty="0"/>
              <a:t>rhythmic vs. sparse colors</a:t>
            </a:r>
            <a:br>
              <a:rPr lang="en-US" dirty="0"/>
            </a:br>
            <a:endParaRPr lang="en-US" dirty="0"/>
          </a:p>
          <a:p>
            <a:pPr lvl="1"/>
            <a:r>
              <a:rPr lang="en-US" dirty="0"/>
              <a:t>Freddie Green &amp; Count Basie</a:t>
            </a:r>
            <a:br>
              <a:rPr lang="en-US" dirty="0"/>
            </a:br>
            <a:endParaRPr lang="en-US" dirty="0"/>
          </a:p>
          <a:p>
            <a:pPr lvl="1"/>
            <a:r>
              <a:rPr lang="en-US" dirty="0"/>
              <a:t>assigning melodic lines</a:t>
            </a:r>
            <a:br>
              <a:rPr lang="en-US" dirty="0"/>
            </a:br>
            <a:endParaRPr lang="en-US" dirty="0"/>
          </a:p>
          <a:p>
            <a:pPr lvl="1"/>
            <a:endParaRPr lang="en-US" dirty="0"/>
          </a:p>
          <a:p>
            <a:endParaRPr lang="en-US" dirty="0"/>
          </a:p>
        </p:txBody>
      </p:sp>
    </p:spTree>
    <p:extLst>
      <p:ext uri="{BB962C8B-B14F-4D97-AF65-F5344CB8AC3E}">
        <p14:creationId xmlns:p14="http://schemas.microsoft.com/office/powerpoint/2010/main" val="266892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087E41-2D64-2F49-B252-ECD62EF63102}"/>
              </a:ext>
            </a:extLst>
          </p:cNvPr>
          <p:cNvSpPr>
            <a:spLocks noGrp="1"/>
          </p:cNvSpPr>
          <p:nvPr>
            <p:ph type="title"/>
          </p:nvPr>
        </p:nvSpPr>
        <p:spPr/>
        <p:txBody>
          <a:bodyPr/>
          <a:lstStyle/>
          <a:p>
            <a:pPr algn="r"/>
            <a:r>
              <a:rPr lang="en-US" dirty="0"/>
              <a:t>Walking Bass Line Construction</a:t>
            </a:r>
          </a:p>
        </p:txBody>
      </p:sp>
      <p:sp>
        <p:nvSpPr>
          <p:cNvPr id="5" name="Content Placeholder 4">
            <a:extLst>
              <a:ext uri="{FF2B5EF4-FFF2-40B4-BE49-F238E27FC236}">
                <a16:creationId xmlns:a16="http://schemas.microsoft.com/office/drawing/2014/main" id="{9009AE39-1972-EF45-9CD0-53D89349A56D}"/>
              </a:ext>
            </a:extLst>
          </p:cNvPr>
          <p:cNvSpPr>
            <a:spLocks noGrp="1"/>
          </p:cNvSpPr>
          <p:nvPr>
            <p:ph idx="1"/>
          </p:nvPr>
        </p:nvSpPr>
        <p:spPr>
          <a:xfrm>
            <a:off x="838200" y="1405467"/>
            <a:ext cx="10100733" cy="4724400"/>
          </a:xfrm>
        </p:spPr>
        <p:txBody>
          <a:bodyPr/>
          <a:lstStyle/>
          <a:p>
            <a:pPr algn="ctr"/>
            <a:endParaRPr lang="en-US" dirty="0"/>
          </a:p>
          <a:p>
            <a:pPr algn="ctr"/>
            <a:r>
              <a:rPr lang="en-US" dirty="0"/>
              <a:t>1, 1, 5, 1</a:t>
            </a:r>
            <a:br>
              <a:rPr lang="en-US" dirty="0"/>
            </a:br>
            <a:endParaRPr lang="en-US" dirty="0"/>
          </a:p>
          <a:p>
            <a:pPr algn="ctr"/>
            <a:r>
              <a:rPr lang="en-US" dirty="0"/>
              <a:t>1, 5, 8, 5</a:t>
            </a:r>
            <a:br>
              <a:rPr lang="en-US" dirty="0"/>
            </a:br>
            <a:endParaRPr lang="en-US" dirty="0"/>
          </a:p>
          <a:p>
            <a:pPr algn="ctr"/>
            <a:r>
              <a:rPr lang="en-US" dirty="0"/>
              <a:t>8, 5, 1, 5</a:t>
            </a:r>
            <a:br>
              <a:rPr lang="en-US" dirty="0"/>
            </a:br>
            <a:endParaRPr lang="en-US" dirty="0"/>
          </a:p>
          <a:p>
            <a:pPr algn="ctr"/>
            <a:r>
              <a:rPr lang="en-US" dirty="0"/>
              <a:t>1, 5, 8, “approach”</a:t>
            </a:r>
            <a:br>
              <a:rPr lang="en-US" dirty="0"/>
            </a:br>
            <a:endParaRPr lang="en-US" dirty="0"/>
          </a:p>
          <a:p>
            <a:pPr marL="0" indent="0">
              <a:buNone/>
            </a:pPr>
            <a:r>
              <a:rPr lang="en-US" dirty="0"/>
              <a:t>* LONG, connected quarter notes.</a:t>
            </a:r>
          </a:p>
        </p:txBody>
      </p:sp>
    </p:spTree>
    <p:extLst>
      <p:ext uri="{BB962C8B-B14F-4D97-AF65-F5344CB8AC3E}">
        <p14:creationId xmlns:p14="http://schemas.microsoft.com/office/powerpoint/2010/main" val="329271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379</TotalTime>
  <Words>160</Words>
  <Application>Microsoft Macintosh PowerPoint</Application>
  <PresentationFormat>Widescreen</PresentationFormat>
  <Paragraphs>61</Paragraphs>
  <Slides>17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Rhythm Section Techniques  and Solutions </vt:lpstr>
      <vt:lpstr>dissimilarities </vt:lpstr>
      <vt:lpstr> </vt:lpstr>
      <vt:lpstr> </vt:lpstr>
      <vt:lpstr> </vt:lpstr>
      <vt:lpstr>Book Recommendations</vt:lpstr>
      <vt:lpstr>rhythm section  set-up  configurations</vt:lpstr>
      <vt:lpstr>Guitar &amp; Piano</vt:lpstr>
      <vt:lpstr>Walking Bass Line Construction</vt:lpstr>
      <vt:lpstr>Drums: common infractions</vt:lpstr>
      <vt:lpstr>Piano Accompaniment  in a jazz context      (a.k.a. “comping”) </vt:lpstr>
      <vt:lpstr>www.earlmacdonald.com</vt:lpstr>
      <vt:lpstr>Pianists</vt:lpstr>
      <vt:lpstr>Guitarists</vt:lpstr>
      <vt:lpstr>Bassists</vt:lpstr>
      <vt:lpstr>Drummers</vt:lpstr>
      <vt:lpstr>Rhythm Section Techniques  and Solutions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Rhythm Section Techniques  and Solutions </dc:title>
  <dc:creator>MacDonald, Earl</dc:creator>
  <cp:lastModifiedBy>MacDonald, Earl</cp:lastModifiedBy>
  <cp:revision>18</cp:revision>
  <dcterms:created xsi:type="dcterms:W3CDTF">2019-04-11T00:16:28Z</dcterms:created>
  <dcterms:modified xsi:type="dcterms:W3CDTF">2019-04-11T20:56:02Z</dcterms:modified>
</cp:coreProperties>
</file>